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12" r:id="rId42"/>
    <p:sldId id="313" r:id="rId43"/>
    <p:sldId id="30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C6F692-3401-4162-A1AE-D08F0054E815}" type="datetimeFigureOut">
              <a:rPr lang="en-US" smtClean="0"/>
              <a:pPr/>
              <a:t>01-Nov-17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DD4C64-12E6-488D-BAE4-A30BD09974E4}" type="slidenum">
              <a:rPr lang="en-US" smtClean="0"/>
              <a:pPr/>
              <a:t>‹#›</a:t>
            </a:fld>
            <a:endParaRPr lang="en-US"/>
          </a:p>
        </p:txBody>
      </p:sp>
    </p:spTree>
    <p:extLst>
      <p:ext uri="{BB962C8B-B14F-4D97-AF65-F5344CB8AC3E}">
        <p14:creationId xmlns:p14="http://schemas.microsoft.com/office/powerpoint/2010/main" val="3738023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DD4C64-12E6-488D-BAE4-A30BD09974E4}" type="slidenum">
              <a:rPr lang="en-US" smtClean="0"/>
              <a:pPr/>
              <a:t>1</a:t>
            </a:fld>
            <a:endParaRPr lang="en-US"/>
          </a:p>
        </p:txBody>
      </p:sp>
    </p:spTree>
    <p:extLst>
      <p:ext uri="{BB962C8B-B14F-4D97-AF65-F5344CB8AC3E}">
        <p14:creationId xmlns:p14="http://schemas.microsoft.com/office/powerpoint/2010/main" val="2718287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62000" y="304801"/>
            <a:ext cx="7772400" cy="990600"/>
          </a:xfrm>
        </p:spPr>
        <p:txBody>
          <a:bodyPr/>
          <a:lstStyle>
            <a:lvl1pPr>
              <a:defRPr baseline="0"/>
            </a:lvl1pPr>
          </a:lstStyle>
          <a:p>
            <a:r>
              <a:rPr lang="en-US" dirty="0" smtClean="0"/>
              <a:t>Click to add title</a:t>
            </a:r>
            <a:endParaRPr lang="en-US" dirty="0"/>
          </a:p>
        </p:txBody>
      </p:sp>
      <p:sp>
        <p:nvSpPr>
          <p:cNvPr id="3" name="Subtitle 2"/>
          <p:cNvSpPr>
            <a:spLocks noGrp="1"/>
          </p:cNvSpPr>
          <p:nvPr>
            <p:ph type="subTitle" idx="1" hasCustomPrompt="1"/>
          </p:nvPr>
        </p:nvSpPr>
        <p:spPr>
          <a:xfrm>
            <a:off x="762000" y="1600200"/>
            <a:ext cx="7772400" cy="4038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fld id="{DFE1B5CF-F22E-463C-B861-DD30A2A08325}" type="datetimeFigureOut">
              <a:rPr lang="en-US"/>
              <a:pPr>
                <a:defRPr/>
              </a:pPr>
              <a:t>01-Nov-17</a:t>
            </a:fld>
            <a:endParaRPr lang="en-US" dirty="0"/>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E78A837A-DA29-40C1-ADB3-6B5AA403200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fld id="{F4C4B03E-5AAB-4D49-BFB7-A723E558190B}" type="datetimeFigureOut">
              <a:rPr lang="en-US"/>
              <a:pPr>
                <a:defRPr/>
              </a:pPr>
              <a:t>01-Nov-17</a:t>
            </a:fld>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2BCB0D8F-3049-4E35-A5D3-9E795C3D9FA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fld id="{0673429D-E910-4141-8440-8773D9125D5C}" type="datetimeFigureOut">
              <a:rPr lang="en-US"/>
              <a:pPr>
                <a:defRPr/>
              </a:pPr>
              <a:t>01-Nov-17</a:t>
            </a:fld>
            <a:endParaRPr lang="en-US" dirty="0"/>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0EB7BD53-1D4A-42A8-8B12-E1A9F8627B2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28" name="Picture 4" descr="D:\nxb\2015\nhan dien\XUAT ẢNH\chan trang t v.jpg"/>
          <p:cNvPicPr>
            <a:picLocks noChangeAspect="1" noChangeArrowheads="1"/>
          </p:cNvPicPr>
          <p:nvPr userDrawn="1"/>
        </p:nvPicPr>
        <p:blipFill>
          <a:blip r:embed="rId6"/>
          <a:srcRect/>
          <a:stretch>
            <a:fillRect/>
          </a:stretch>
        </p:blipFill>
        <p:spPr bwMode="auto">
          <a:xfrm>
            <a:off x="-3175" y="6300504"/>
            <a:ext cx="9147175" cy="55749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l="-3000" r="-3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4419600"/>
            <a:ext cx="8610600" cy="2286000"/>
          </a:xfrm>
        </p:spPr>
        <p:txBody>
          <a:bodyPr/>
          <a:lstStyle/>
          <a:p>
            <a:r>
              <a:rPr lang="en-US" b="1" dirty="0" smtClean="0">
                <a:solidFill>
                  <a:schemeClr val="accent6">
                    <a:lumMod val="20000"/>
                    <a:lumOff val="80000"/>
                  </a:schemeClr>
                </a:solidFill>
              </a:rPr>
              <a:t>BAN QUẢN LÝ ĐÀO TẠO</a:t>
            </a:r>
            <a:endParaRPr lang="en-US" b="1" dirty="0">
              <a:solidFill>
                <a:schemeClr val="accent6">
                  <a:lumMod val="20000"/>
                  <a:lumOff val="80000"/>
                </a:schemeClr>
              </a:solidFill>
            </a:endParaRPr>
          </a:p>
        </p:txBody>
      </p:sp>
      <p:pic>
        <p:nvPicPr>
          <p:cNvPr id="4" name="Picture 23" descr="9"/>
          <p:cNvPicPr>
            <a:picLocks noChangeAspect="1" noChangeArrowheads="1"/>
          </p:cNvPicPr>
          <p:nvPr/>
        </p:nvPicPr>
        <p:blipFill>
          <a:blip r:embed="rId4"/>
          <a:srcRect/>
          <a:stretch>
            <a:fillRect/>
          </a:stretch>
        </p:blipFill>
        <p:spPr bwMode="auto">
          <a:xfrm>
            <a:off x="1371600" y="2286000"/>
            <a:ext cx="5867400" cy="3900488"/>
          </a:xfrm>
          <a:prstGeom prst="rect">
            <a:avLst/>
          </a:prstGeom>
          <a:noFill/>
          <a:ln w="9525">
            <a:noFill/>
            <a:miter lim="800000"/>
            <a:headEnd/>
            <a:tailEnd/>
          </a:ln>
        </p:spPr>
      </p:pic>
      <p:sp>
        <p:nvSpPr>
          <p:cNvPr id="7" name="Rectangle 19"/>
          <p:cNvSpPr>
            <a:spLocks noChangeArrowheads="1"/>
          </p:cNvSpPr>
          <p:nvPr/>
        </p:nvSpPr>
        <p:spPr bwMode="auto">
          <a:xfrm>
            <a:off x="0" y="1295400"/>
            <a:ext cx="8915400" cy="830997"/>
          </a:xfrm>
          <a:prstGeom prst="rect">
            <a:avLst/>
          </a:prstGeom>
          <a:noFill/>
          <a:ln w="9525">
            <a:noFill/>
            <a:miter lim="800000"/>
            <a:headEnd/>
            <a:tailEnd/>
          </a:ln>
          <a:effectLst/>
        </p:spPr>
        <p:txBody>
          <a:bodyPr>
            <a:spAutoFit/>
          </a:bodyPr>
          <a:lstStyle/>
          <a:p>
            <a:pPr algn="ctr" eaLnBrk="1" hangingPunct="1">
              <a:defRPr/>
            </a:pPr>
            <a:r>
              <a:rPr lang="en-US" sz="2400" b="1" dirty="0">
                <a:solidFill>
                  <a:srgbClr val="FFFF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TẬP HUẤN </a:t>
            </a:r>
            <a:r>
              <a:rPr lang="en-US" sz="2400" b="1" dirty="0" err="1">
                <a:solidFill>
                  <a:srgbClr val="FFFF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TUYỂN</a:t>
            </a:r>
            <a:r>
              <a:rPr lang="en-US" sz="2400" b="1" dirty="0">
                <a:solidFill>
                  <a:srgbClr val="FFFF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 </a:t>
            </a:r>
            <a:r>
              <a:rPr lang="en-US" sz="2400" b="1" err="1" smtClean="0">
                <a:solidFill>
                  <a:srgbClr val="FFFF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SINH</a:t>
            </a:r>
            <a:r>
              <a:rPr lang="vi-VN" sz="2400" b="1" smtClean="0">
                <a:solidFill>
                  <a:srgbClr val="FFFF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 </a:t>
            </a:r>
            <a:r>
              <a:rPr lang="en-US" sz="2400" b="1" smtClean="0">
                <a:solidFill>
                  <a:srgbClr val="FFFF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ĐÀO TẠO LIÊN THÔNG TỪ CĐ LÊN ĐH VÀ BẰNG DADH THỨ 2 NĂM </a:t>
            </a:r>
            <a:r>
              <a:rPr lang="en-US" sz="2400" b="1" smtClean="0">
                <a:solidFill>
                  <a:srgbClr val="FFFF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2017</a:t>
            </a:r>
            <a:endParaRPr lang="en-US" sz="2400" b="1" dirty="0">
              <a:solidFill>
                <a:srgbClr val="FFFF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76200"/>
            <a:ext cx="8229600" cy="533400"/>
          </a:xfrm>
        </p:spPr>
        <p:txBody>
          <a:bodyPr>
            <a:normAutofit fontScale="90000"/>
          </a:bodyPr>
          <a:lstStyle/>
          <a:p>
            <a:r>
              <a:rPr lang="fr-CA" sz="3200" b="1" smtClean="0">
                <a:solidFill>
                  <a:srgbClr val="FF0000"/>
                </a:solidFill>
              </a:rPr>
              <a:t>Trong các buổi thi</a:t>
            </a:r>
            <a:r>
              <a:rPr lang="vi-VN" sz="3200" b="1" smtClean="0">
                <a:solidFill>
                  <a:srgbClr val="FF0000"/>
                </a:solidFill>
              </a:rPr>
              <a:t> </a:t>
            </a:r>
            <a:endParaRPr lang="en-US" sz="3200" b="1" smtClean="0">
              <a:solidFill>
                <a:srgbClr val="FF0000"/>
              </a:solidFill>
            </a:endParaRPr>
          </a:p>
        </p:txBody>
      </p:sp>
      <p:sp>
        <p:nvSpPr>
          <p:cNvPr id="11267" name="Content Placeholder 2"/>
          <p:cNvSpPr>
            <a:spLocks noGrp="1"/>
          </p:cNvSpPr>
          <p:nvPr>
            <p:ph idx="1"/>
          </p:nvPr>
        </p:nvSpPr>
        <p:spPr>
          <a:xfrm>
            <a:off x="0" y="838200"/>
            <a:ext cx="8763000" cy="5135563"/>
          </a:xfrm>
        </p:spPr>
        <p:txBody>
          <a:bodyPr/>
          <a:lstStyle/>
          <a:p>
            <a:pPr marL="457200" indent="-457200" algn="just" eaLnBrk="1" hangingPunct="1">
              <a:spcBef>
                <a:spcPct val="0"/>
              </a:spcBef>
              <a:buFontTx/>
              <a:buNone/>
            </a:pPr>
            <a:r>
              <a:rPr lang="pt-BR" smtClean="0">
                <a:solidFill>
                  <a:srgbClr val="FF0000"/>
                </a:solidFill>
                <a:cs typeface="Times New Roman" pitchFamily="18" charset="0"/>
              </a:rPr>
              <a:t>+ </a:t>
            </a:r>
            <a:r>
              <a:rPr lang="pt-BR" smtClean="0">
                <a:solidFill>
                  <a:srgbClr val="FF0000"/>
                </a:solidFill>
                <a:latin typeface="Times New Roman" panose="02020603050405020304" pitchFamily="18" charset="0"/>
                <a:cs typeface="Times New Roman" panose="02020603050405020304" pitchFamily="18" charset="0"/>
              </a:rPr>
              <a:t>Khi có hiệu lệnh gọi thí sinh vào phòng thi</a:t>
            </a:r>
            <a:r>
              <a:rPr lang="pt-BR" smtClean="0">
                <a:latin typeface="Times New Roman" panose="02020603050405020304" pitchFamily="18" charset="0"/>
                <a:cs typeface="Times New Roman" panose="02020603050405020304" pitchFamily="18" charset="0"/>
              </a:rPr>
              <a:t>:</a:t>
            </a:r>
          </a:p>
          <a:p>
            <a:pPr marL="857250" lvl="1" indent="-457200" algn="just" eaLnBrk="1" hangingPunct="1">
              <a:lnSpc>
                <a:spcPct val="150000"/>
              </a:lnSpc>
              <a:spcBef>
                <a:spcPts val="600"/>
              </a:spcBef>
              <a:spcAft>
                <a:spcPts val="1200"/>
              </a:spcAft>
              <a:buFontTx/>
              <a:buNone/>
            </a:pPr>
            <a:r>
              <a:rPr lang="pt-BR" smtClean="0">
                <a:latin typeface="Times New Roman" panose="02020603050405020304" pitchFamily="18" charset="0"/>
                <a:cs typeface="Times New Roman" panose="02020603050405020304" pitchFamily="18" charset="0"/>
              </a:rPr>
              <a:t>-  CBCT thứ nhất gọi tên thí sinh vào phòng thi; </a:t>
            </a:r>
          </a:p>
          <a:p>
            <a:pPr marL="857250" lvl="1" indent="-457200" algn="just" eaLnBrk="1" hangingPunct="1">
              <a:lnSpc>
                <a:spcPct val="150000"/>
              </a:lnSpc>
              <a:spcBef>
                <a:spcPts val="600"/>
              </a:spcBef>
              <a:spcAft>
                <a:spcPts val="1200"/>
              </a:spcAft>
              <a:buFontTx/>
              <a:buNone/>
            </a:pPr>
            <a:r>
              <a:rPr lang="pt-BR" smtClean="0">
                <a:latin typeface="Times New Roman" panose="02020603050405020304" pitchFamily="18" charset="0"/>
                <a:cs typeface="Times New Roman" panose="02020603050405020304" pitchFamily="18" charset="0"/>
              </a:rPr>
              <a:t>- CBCT thứ hai kiểm tra các vật dụng thí sinh mang vào phòng thi, hướng dẫn thí sinh ngồi đúng chỗ quy định, tuyệt đối không để thí sinh mang vào phòng thi mọi tài liệu và vật dụng đã bị cấm theo quy định về trách nhiệm của thí sinh trong kỳ thi</a:t>
            </a:r>
          </a:p>
          <a:p>
            <a:pPr marL="857250" lvl="1" indent="-457200" algn="just" eaLnBrk="1" hangingPunct="1">
              <a:spcBef>
                <a:spcPct val="0"/>
              </a:spcBef>
              <a:buFontTx/>
              <a:buNone/>
            </a:pPr>
            <a:endParaRPr lang="en-US" smtClean="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563562"/>
          </a:xfrm>
        </p:spPr>
        <p:txBody>
          <a:bodyPr>
            <a:normAutofit fontScale="90000"/>
          </a:bodyPr>
          <a:lstStyle/>
          <a:p>
            <a:r>
              <a:rPr lang="fr-CA" sz="3200" b="1" smtClean="0">
                <a:solidFill>
                  <a:srgbClr val="FF0000"/>
                </a:solidFill>
              </a:rPr>
              <a:t>Trong các buổi thi (tiếp)</a:t>
            </a:r>
            <a:endParaRPr lang="en-US" sz="3200" b="1" smtClean="0">
              <a:solidFill>
                <a:srgbClr val="FF0000"/>
              </a:solidFill>
            </a:endParaRPr>
          </a:p>
        </p:txBody>
      </p:sp>
      <p:sp>
        <p:nvSpPr>
          <p:cNvPr id="12291" name="Content Placeholder 2"/>
          <p:cNvSpPr>
            <a:spLocks noGrp="1"/>
          </p:cNvSpPr>
          <p:nvPr>
            <p:ph idx="1"/>
          </p:nvPr>
        </p:nvSpPr>
        <p:spPr>
          <a:xfrm>
            <a:off x="457200" y="990600"/>
            <a:ext cx="8229600" cy="5257800"/>
          </a:xfrm>
        </p:spPr>
        <p:txBody>
          <a:bodyPr>
            <a:normAutofit/>
          </a:bodyPr>
          <a:lstStyle/>
          <a:p>
            <a:pPr>
              <a:lnSpc>
                <a:spcPct val="150000"/>
              </a:lnSpc>
              <a:spcBef>
                <a:spcPts val="600"/>
              </a:spcBef>
              <a:spcAft>
                <a:spcPts val="600"/>
              </a:spcAft>
            </a:pPr>
            <a:r>
              <a:rPr lang="pt-BR" sz="2800" smtClean="0">
                <a:solidFill>
                  <a:srgbClr val="FF0000"/>
                </a:solidFill>
                <a:latin typeface="Times New Roman" panose="02020603050405020304" pitchFamily="18" charset="0"/>
                <a:cs typeface="Times New Roman" panose="02020603050405020304" pitchFamily="18" charset="0"/>
              </a:rPr>
              <a:t>Khi có hiệu lệnh nhận đề thi:    </a:t>
            </a:r>
            <a:r>
              <a:rPr lang="pt-BR" sz="2800" smtClean="0">
                <a:latin typeface="Times New Roman" panose="02020603050405020304" pitchFamily="18" charset="0"/>
                <a:cs typeface="Times New Roman" panose="02020603050405020304" pitchFamily="18" charset="0"/>
              </a:rPr>
              <a:t/>
            </a:r>
            <a:br>
              <a:rPr lang="pt-BR" sz="2800" smtClean="0">
                <a:latin typeface="Times New Roman" panose="02020603050405020304" pitchFamily="18" charset="0"/>
                <a:cs typeface="Times New Roman" panose="02020603050405020304" pitchFamily="18" charset="0"/>
              </a:rPr>
            </a:br>
            <a:r>
              <a:rPr lang="pt-BR" sz="2800" smtClean="0">
                <a:latin typeface="Times New Roman" panose="02020603050405020304" pitchFamily="18" charset="0"/>
                <a:cs typeface="Times New Roman" panose="02020603050405020304" pitchFamily="18" charset="0"/>
              </a:rPr>
              <a:t>- CBCT thứ nhất đi nhận đề thi, </a:t>
            </a:r>
            <a:br>
              <a:rPr lang="pt-BR" sz="2800" smtClean="0">
                <a:latin typeface="Times New Roman" panose="02020603050405020304" pitchFamily="18" charset="0"/>
                <a:cs typeface="Times New Roman" panose="02020603050405020304" pitchFamily="18" charset="0"/>
              </a:rPr>
            </a:br>
            <a:r>
              <a:rPr lang="pt-BR" sz="2800" smtClean="0">
                <a:latin typeface="Times New Roman" panose="02020603050405020304" pitchFamily="18" charset="0"/>
                <a:cs typeface="Times New Roman" panose="02020603050405020304" pitchFamily="18" charset="0"/>
              </a:rPr>
              <a:t>- CBCT thứ hai nhắc nhở thí sinh những điều cần thiết về kỷ luật phòng thi, </a:t>
            </a:r>
            <a:r>
              <a:rPr lang="pt-BR" sz="2800" b="1" u="sng" smtClean="0">
                <a:solidFill>
                  <a:srgbClr val="FF0000"/>
                </a:solidFill>
                <a:latin typeface="Times New Roman" panose="02020603050405020304" pitchFamily="18" charset="0"/>
                <a:cs typeface="Times New Roman" panose="02020603050405020304" pitchFamily="18" charset="0"/>
              </a:rPr>
              <a:t>ghi rõ họ tên và ký tên vào tất cả các tờ giấy thi và giấy nháp của thí sinh</a:t>
            </a:r>
            <a:r>
              <a:rPr lang="pt-BR" sz="2800" smtClean="0">
                <a:latin typeface="Times New Roman" panose="02020603050405020304" pitchFamily="18" charset="0"/>
                <a:cs typeface="Times New Roman" panose="02020603050405020304" pitchFamily="18" charset="0"/>
              </a:rPr>
              <a:t>; hướng dẫn và kiểm tra thí sinh gấp giấy thi đúng quy cách, ghi số báo danh và điền đủ vào các mục cần thiết của giấy thi trước khi làm bài;</a:t>
            </a:r>
            <a:endParaRPr lang="en-US" sz="280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715962"/>
          </a:xfrm>
        </p:spPr>
        <p:txBody>
          <a:bodyPr/>
          <a:lstStyle/>
          <a:p>
            <a:r>
              <a:rPr lang="fr-CA" sz="3200" b="1" smtClean="0">
                <a:solidFill>
                  <a:srgbClr val="FF0000"/>
                </a:solidFill>
              </a:rPr>
              <a:t>Trong các buổi thi (tiếp)</a:t>
            </a:r>
            <a:endParaRPr lang="en-US" sz="3200" b="1" smtClean="0">
              <a:solidFill>
                <a:srgbClr val="FF0000"/>
              </a:solidFill>
            </a:endParaRPr>
          </a:p>
        </p:txBody>
      </p:sp>
      <p:sp>
        <p:nvSpPr>
          <p:cNvPr id="13315" name="Content Placeholder 2"/>
          <p:cNvSpPr>
            <a:spLocks noGrp="1"/>
          </p:cNvSpPr>
          <p:nvPr>
            <p:ph idx="1"/>
          </p:nvPr>
        </p:nvSpPr>
        <p:spPr>
          <a:xfrm>
            <a:off x="304800" y="1447800"/>
            <a:ext cx="8382000" cy="4678363"/>
          </a:xfrm>
        </p:spPr>
        <p:txBody>
          <a:bodyPr>
            <a:normAutofit/>
          </a:bodyPr>
          <a:lstStyle/>
          <a:p>
            <a:r>
              <a:rPr lang="pt-BR" smtClean="0">
                <a:solidFill>
                  <a:srgbClr val="FF0000"/>
                </a:solidFill>
                <a:latin typeface="Times New Roman" panose="02020603050405020304" pitchFamily="18" charset="0"/>
                <a:cs typeface="Times New Roman" panose="02020603050405020304" pitchFamily="18" charset="0"/>
              </a:rPr>
              <a:t>Khi có hiệu lệnh mở đề thi</a:t>
            </a:r>
          </a:p>
          <a:p>
            <a:pPr lvl="1" algn="just">
              <a:lnSpc>
                <a:spcPct val="150000"/>
              </a:lnSpc>
              <a:buFontTx/>
              <a:buNone/>
            </a:pPr>
            <a:r>
              <a:rPr lang="pt-BR" smtClean="0">
                <a:latin typeface="Times New Roman" panose="02020603050405020304" pitchFamily="18" charset="0"/>
                <a:cs typeface="Times New Roman" panose="02020603050405020304" pitchFamily="18" charset="0"/>
              </a:rPr>
              <a:t>CBCT thứ nhất giơ cao phong bì đề thi để thí sinh thấy rõ cả mặt trước và mặt sau còn nguyên nhãn niêm phong; bóc phong bì đựng đề thi và phát đề thi cho từng thí sinh (trước khi phát đề thi cần kiểm tra số lượng đề thi, nếu thừa, thiếu hoặc lẫn đề khác, cần báo ngay cho uỷ viên phụ trách điểm thi xử lý);</a:t>
            </a:r>
            <a:endParaRPr lang="en-US" smtClean="0">
              <a:latin typeface="Times New Roman" panose="02020603050405020304" pitchFamily="18" charset="0"/>
              <a:cs typeface="Times New Roman" panose="02020603050405020304" pitchFamily="18" charset="0"/>
            </a:endParaRPr>
          </a:p>
          <a:p>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pt-BR" sz="3200" b="1" smtClean="0">
                <a:cs typeface="Times New Roman" pitchFamily="18" charset="0"/>
              </a:rPr>
              <a:t>Khi thí sinh bắt đầu làm bài</a:t>
            </a:r>
            <a:endParaRPr lang="en-US" sz="3200" b="1" smtClean="0"/>
          </a:p>
        </p:txBody>
      </p:sp>
      <p:sp>
        <p:nvSpPr>
          <p:cNvPr id="14339" name="Content Placeholder 2"/>
          <p:cNvSpPr>
            <a:spLocks noGrp="1"/>
          </p:cNvSpPr>
          <p:nvPr>
            <p:ph idx="1"/>
          </p:nvPr>
        </p:nvSpPr>
        <p:spPr/>
        <p:txBody>
          <a:bodyPr/>
          <a:lstStyle/>
          <a:p>
            <a:pPr algn="just" eaLnBrk="1" hangingPunct="1">
              <a:lnSpc>
                <a:spcPct val="150000"/>
              </a:lnSpc>
              <a:spcAft>
                <a:spcPts val="600"/>
              </a:spcAft>
            </a:pPr>
            <a:r>
              <a:rPr lang="pt-BR" sz="2800" smtClean="0">
                <a:latin typeface="Times New Roman" panose="02020603050405020304" pitchFamily="18" charset="0"/>
                <a:cs typeface="Times New Roman" panose="02020603050405020304" pitchFamily="18" charset="0"/>
              </a:rPr>
              <a:t>CBCT thứ nhất đối chiếu ảnh trong Thẻ dự thi để nhận diện thí sinh, </a:t>
            </a:r>
            <a:r>
              <a:rPr lang="pt-BR" sz="2800" b="1" u="sng" smtClean="0">
                <a:solidFill>
                  <a:srgbClr val="FF0000"/>
                </a:solidFill>
                <a:latin typeface="Times New Roman" panose="02020603050405020304" pitchFamily="18" charset="0"/>
                <a:cs typeface="Times New Roman" panose="02020603050405020304" pitchFamily="18" charset="0"/>
              </a:rPr>
              <a:t>ghi rõ họ tên và ký vào tất cả giấy thi, giấy nháp của thí sinh. </a:t>
            </a:r>
          </a:p>
          <a:p>
            <a:pPr algn="just" eaLnBrk="1" hangingPunct="1">
              <a:lnSpc>
                <a:spcPct val="150000"/>
              </a:lnSpc>
              <a:spcAft>
                <a:spcPts val="600"/>
              </a:spcAft>
            </a:pPr>
            <a:r>
              <a:rPr lang="pt-BR" sz="2800" smtClean="0">
                <a:latin typeface="Times New Roman" panose="02020603050405020304" pitchFamily="18" charset="0"/>
                <a:cs typeface="Times New Roman" panose="02020603050405020304" pitchFamily="18" charset="0"/>
              </a:rPr>
              <a:t>CBCT thứ hai bao quát chung. </a:t>
            </a:r>
          </a:p>
          <a:p>
            <a:pPr algn="just" eaLnBrk="1" hangingPunct="1"/>
            <a:endParaRPr lang="pt-BR" sz="2800" smtClean="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76200"/>
            <a:ext cx="8229600" cy="563563"/>
          </a:xfrm>
        </p:spPr>
        <p:txBody>
          <a:bodyPr>
            <a:normAutofit fontScale="90000"/>
          </a:bodyPr>
          <a:lstStyle/>
          <a:p>
            <a:r>
              <a:rPr lang="pt-BR" sz="3200" b="1" smtClean="0">
                <a:cs typeface="Times New Roman" pitchFamily="18" charset="0"/>
              </a:rPr>
              <a:t>Trong giờ thí sinh làm bài</a:t>
            </a:r>
            <a:endParaRPr lang="en-US" sz="3200" b="1" smtClean="0"/>
          </a:p>
        </p:txBody>
      </p:sp>
      <p:sp>
        <p:nvSpPr>
          <p:cNvPr id="15363" name="Content Placeholder 2"/>
          <p:cNvSpPr>
            <a:spLocks noGrp="1"/>
          </p:cNvSpPr>
          <p:nvPr>
            <p:ph idx="1"/>
          </p:nvPr>
        </p:nvSpPr>
        <p:spPr>
          <a:xfrm>
            <a:off x="304800" y="609600"/>
            <a:ext cx="8382000" cy="6019800"/>
          </a:xfrm>
        </p:spPr>
        <p:txBody>
          <a:bodyPr>
            <a:normAutofit lnSpcReduction="10000"/>
          </a:bodyPr>
          <a:lstStyle/>
          <a:p>
            <a:pPr algn="just" eaLnBrk="1" hangingPunct="1">
              <a:spcBef>
                <a:spcPct val="0"/>
              </a:spcBef>
            </a:pPr>
            <a:r>
              <a:rPr lang="pt-BR" sz="2800" smtClean="0">
                <a:latin typeface="Times New Roman" panose="02020603050405020304" pitchFamily="18" charset="0"/>
                <a:cs typeface="Times New Roman" panose="02020603050405020304" pitchFamily="18" charset="0"/>
              </a:rPr>
              <a:t>Các CBCT phải bảo vệ đề thi trong khi thi, không để lọt đề thi ra ngoài phòng thi. </a:t>
            </a:r>
          </a:p>
          <a:p>
            <a:pPr algn="just" eaLnBrk="1" hangingPunct="1">
              <a:spcBef>
                <a:spcPct val="0"/>
              </a:spcBef>
            </a:pPr>
            <a:r>
              <a:rPr lang="pt-BR" sz="2800" b="1" u="sng" smtClean="0">
                <a:solidFill>
                  <a:srgbClr val="FF0000"/>
                </a:solidFill>
                <a:latin typeface="Times New Roman" panose="02020603050405020304" pitchFamily="18" charset="0"/>
                <a:cs typeface="Times New Roman" panose="02020603050405020304" pitchFamily="18" charset="0"/>
              </a:rPr>
              <a:t>CBCT thứ nhất nộp các đề thi thừa cho Uỷ viên phụ trách điểm thi để niêm phong tại phòng thi </a:t>
            </a:r>
            <a:r>
              <a:rPr lang="pt-BR" sz="2800" smtClean="0">
                <a:latin typeface="Times New Roman" panose="02020603050405020304" pitchFamily="18" charset="0"/>
                <a:cs typeface="Times New Roman" panose="02020603050405020304" pitchFamily="18" charset="0"/>
              </a:rPr>
              <a:t>và giao cho Chủ tịch HĐTS. Các CBCT và những người làm nhiệm vụ phục vụ kỳ thi không được thảo luận, sao chép, giải đề, mang đề ra ngoài hoặc giải thích đề thi cho thí sinh.</a:t>
            </a:r>
          </a:p>
          <a:p>
            <a:pPr algn="just" eaLnBrk="1" hangingPunct="1">
              <a:spcBef>
                <a:spcPct val="0"/>
              </a:spcBef>
            </a:pPr>
            <a:r>
              <a:rPr lang="pt-BR" sz="2800" smtClean="0">
                <a:latin typeface="Times New Roman" panose="02020603050405020304" pitchFamily="18" charset="0"/>
                <a:cs typeface="Times New Roman" panose="02020603050405020304" pitchFamily="18" charset="0"/>
              </a:rPr>
              <a:t>Một CBCT bao quát từ đầu phòng đến cuối phòng, còn người kia bao quát từ cuối phòng đến đầu phòng cho đến hết giờ thi.</a:t>
            </a:r>
          </a:p>
          <a:p>
            <a:pPr algn="just" eaLnBrk="1" hangingPunct="1">
              <a:spcBef>
                <a:spcPct val="0"/>
              </a:spcBef>
            </a:pPr>
            <a:r>
              <a:rPr lang="pt-BR" sz="2800" smtClean="0">
                <a:latin typeface="Times New Roman" panose="02020603050405020304" pitchFamily="18" charset="0"/>
                <a:cs typeface="Times New Roman" panose="02020603050405020304" pitchFamily="18" charset="0"/>
              </a:rPr>
              <a:t>CBCT không đứng gần thí sinh khi họ làm bài. Khi thí sinh hỏi điều gì, CBCT chỉ được trả lời công khai trong phạm vi quy định. </a:t>
            </a:r>
          </a:p>
          <a:p>
            <a:pPr algn="just" eaLnBrk="1" hangingPunct="1"/>
            <a:endParaRPr lang="pt-BR" sz="2800" smtClean="0">
              <a:cs typeface="Times New Roman" pitchFamily="18" charset="0"/>
            </a:endParaRPr>
          </a:p>
          <a:p>
            <a:pPr algn="just" eaLnBrk="1" hangingPunct="1"/>
            <a:endParaRPr lang="en-US" sz="2800" smtClean="0">
              <a:cs typeface="Times New Roman" pitchFamily="18" charset="0"/>
            </a:endParaRPr>
          </a:p>
          <a:p>
            <a:pPr algn="just" eaLnBrk="1" hangingPunct="1"/>
            <a:endParaRPr lang="pt-BR" sz="2800" smtClean="0">
              <a:cs typeface="Times New Roman" pitchFamily="18" charset="0"/>
            </a:endParaRPr>
          </a:p>
          <a:p>
            <a:endParaRPr lang="en-US"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76200"/>
            <a:ext cx="8229600" cy="563563"/>
          </a:xfrm>
        </p:spPr>
        <p:txBody>
          <a:bodyPr>
            <a:normAutofit fontScale="90000"/>
          </a:bodyPr>
          <a:lstStyle/>
          <a:p>
            <a:r>
              <a:rPr lang="pt-BR" sz="3200" b="1" smtClean="0">
                <a:cs typeface="Times New Roman" pitchFamily="18" charset="0"/>
              </a:rPr>
              <a:t>Trong giờ thí sinh làm bài (tiếp)</a:t>
            </a:r>
            <a:endParaRPr lang="en-US" sz="3200" b="1" smtClean="0"/>
          </a:p>
        </p:txBody>
      </p:sp>
      <p:sp>
        <p:nvSpPr>
          <p:cNvPr id="16387" name="Content Placeholder 2"/>
          <p:cNvSpPr>
            <a:spLocks noGrp="1"/>
          </p:cNvSpPr>
          <p:nvPr>
            <p:ph idx="1"/>
          </p:nvPr>
        </p:nvSpPr>
        <p:spPr>
          <a:xfrm>
            <a:off x="228600" y="762000"/>
            <a:ext cx="8610600" cy="5562600"/>
          </a:xfrm>
        </p:spPr>
        <p:txBody>
          <a:bodyPr/>
          <a:lstStyle/>
          <a:p>
            <a:pPr algn="just" eaLnBrk="1" hangingPunct="1">
              <a:lnSpc>
                <a:spcPct val="150000"/>
              </a:lnSpc>
              <a:spcBef>
                <a:spcPct val="0"/>
              </a:spcBef>
              <a:spcAft>
                <a:spcPts val="600"/>
              </a:spcAft>
            </a:pPr>
            <a:r>
              <a:rPr lang="pt-BR" sz="2800" smtClean="0">
                <a:latin typeface="Times New Roman" panose="02020603050405020304" pitchFamily="18" charset="0"/>
                <a:cs typeface="Times New Roman" panose="02020603050405020304" pitchFamily="18" charset="0"/>
              </a:rPr>
              <a:t>Việc ký và ghi họ tên vào các tờ giấy thi, giấy nháp được phát bổ sung cho thí sinh, CBCT thực hiện theo quy trình quy định  </a:t>
            </a:r>
          </a:p>
          <a:p>
            <a:pPr algn="just">
              <a:lnSpc>
                <a:spcPct val="150000"/>
              </a:lnSpc>
              <a:spcBef>
                <a:spcPct val="0"/>
              </a:spcBef>
              <a:spcAft>
                <a:spcPts val="600"/>
              </a:spcAft>
            </a:pPr>
            <a:r>
              <a:rPr lang="pt-BR" sz="2800" smtClean="0">
                <a:latin typeface="Times New Roman" panose="02020603050405020304" pitchFamily="18" charset="0"/>
                <a:cs typeface="Times New Roman" panose="02020603050405020304" pitchFamily="18" charset="0"/>
              </a:rPr>
              <a:t>Sau giờ thi đầu tiên của mỗi môn, CBCT thứ nhất báo cáo tình hình phòng thi cho Uỷ viên phụ trách điểm thi;</a:t>
            </a:r>
            <a:endParaRPr lang="en-US" sz="2800" smtClean="0">
              <a:latin typeface="Times New Roman" panose="02020603050405020304" pitchFamily="18" charset="0"/>
              <a:cs typeface="Times New Roman" panose="02020603050405020304" pitchFamily="18" charset="0"/>
            </a:endParaRPr>
          </a:p>
          <a:p>
            <a:pPr algn="just">
              <a:lnSpc>
                <a:spcPct val="150000"/>
              </a:lnSpc>
              <a:spcBef>
                <a:spcPct val="0"/>
              </a:spcBef>
              <a:spcAft>
                <a:spcPts val="600"/>
              </a:spcAft>
            </a:pPr>
            <a:r>
              <a:rPr lang="pt-BR" sz="2800" smtClean="0">
                <a:latin typeface="Times New Roman" panose="02020603050405020304" pitchFamily="18" charset="0"/>
                <a:cs typeface="Times New Roman" panose="02020603050405020304" pitchFamily="18" charset="0"/>
              </a:rPr>
              <a:t>Chỉ cho thí sinh ra khỏi phòng thi sớm nhất là </a:t>
            </a:r>
            <a:r>
              <a:rPr lang="pt-BR" sz="2800" u="sng" smtClean="0">
                <a:solidFill>
                  <a:srgbClr val="FF0000"/>
                </a:solidFill>
                <a:latin typeface="Times New Roman" panose="02020603050405020304" pitchFamily="18" charset="0"/>
                <a:cs typeface="Times New Roman" panose="02020603050405020304" pitchFamily="18" charset="0"/>
              </a:rPr>
              <a:t>sau 2/3 thời gian làm bài, sau khi thí sinh đã nộp bài làm và đề thi (thi tự luận)</a:t>
            </a:r>
            <a:r>
              <a:rPr lang="pt-BR" sz="2800" smtClean="0">
                <a:latin typeface="Times New Roman" panose="02020603050405020304" pitchFamily="18" charset="0"/>
                <a:cs typeface="Times New Roman" panose="02020603050405020304" pitchFamily="18" charset="0"/>
              </a:rPr>
              <a:t>. </a:t>
            </a:r>
            <a:endParaRPr lang="en-US" sz="2800" smtClean="0">
              <a:latin typeface="Times New Roman" panose="02020603050405020304" pitchFamily="18" charset="0"/>
              <a:cs typeface="Times New Roman" panose="02020603050405020304" pitchFamily="18" charset="0"/>
            </a:endParaRPr>
          </a:p>
          <a:p>
            <a:endParaRPr lang="en-US" sz="2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76200"/>
            <a:ext cx="8229600" cy="715963"/>
          </a:xfrm>
        </p:spPr>
        <p:txBody>
          <a:bodyPr/>
          <a:lstStyle/>
          <a:p>
            <a:r>
              <a:rPr lang="pt-BR" sz="3200" b="1" smtClean="0">
                <a:cs typeface="Times New Roman" pitchFamily="18" charset="0"/>
              </a:rPr>
              <a:t>Trong giờ thí sinh làm bài (tiếp)</a:t>
            </a:r>
            <a:endParaRPr lang="en-US" sz="3200" smtClean="0"/>
          </a:p>
        </p:txBody>
      </p:sp>
      <p:sp>
        <p:nvSpPr>
          <p:cNvPr id="17411" name="Content Placeholder 2"/>
          <p:cNvSpPr>
            <a:spLocks noGrp="1"/>
          </p:cNvSpPr>
          <p:nvPr>
            <p:ph idx="1"/>
          </p:nvPr>
        </p:nvSpPr>
        <p:spPr>
          <a:xfrm>
            <a:off x="457200" y="914400"/>
            <a:ext cx="8229600" cy="5211763"/>
          </a:xfrm>
        </p:spPr>
        <p:txBody>
          <a:bodyPr/>
          <a:lstStyle/>
          <a:p>
            <a:pPr algn="just"/>
            <a:r>
              <a:rPr lang="pt-BR" sz="2800" smtClean="0">
                <a:latin typeface="Times New Roman" panose="02020603050405020304" pitchFamily="18" charset="0"/>
                <a:cs typeface="Times New Roman" panose="02020603050405020304" pitchFamily="18" charset="0"/>
              </a:rPr>
              <a:t>Kịp thời báo cáo Uỷ viên phụ trách điểm thi giải quyế</a:t>
            </a:r>
            <a:r>
              <a:rPr lang="vi-VN" sz="2800" smtClean="0">
                <a:latin typeface="Times New Roman" panose="02020603050405020304" pitchFamily="18" charset="0"/>
                <a:cs typeface="Times New Roman" panose="02020603050405020304" pitchFamily="18" charset="0"/>
              </a:rPr>
              <a:t>t </a:t>
            </a:r>
            <a:r>
              <a:rPr lang="pt-BR" sz="2800" smtClean="0">
                <a:latin typeface="Times New Roman" panose="02020603050405020304" pitchFamily="18" charset="0"/>
                <a:cs typeface="Times New Roman" panose="02020603050405020304" pitchFamily="18" charset="0"/>
              </a:rPr>
              <a:t>nếu có thí sinh bị đau ốm bất thường hoặc có nhu cầu chính đáng nhất thiết phải tạm thời ra khỏi phòng thi thì CBCT phải báo cho cán bộ giám sát phòng thi </a:t>
            </a:r>
          </a:p>
          <a:p>
            <a:pPr algn="just"/>
            <a:r>
              <a:rPr lang="pt-BR" sz="2800" smtClean="0">
                <a:latin typeface="Times New Roman" panose="02020603050405020304" pitchFamily="18" charset="0"/>
                <a:cs typeface="Times New Roman" panose="02020603050405020304" pitchFamily="18" charset="0"/>
              </a:rPr>
              <a:t>Mười lăm phút trước khi hết giờ làm bài, thông báo thời gian còn lại cho thí sinh biết;</a:t>
            </a:r>
          </a:p>
          <a:p>
            <a:pPr algn="just"/>
            <a:r>
              <a:rPr lang="pt-BR" sz="2800" smtClean="0">
                <a:latin typeface="Times New Roman" panose="02020603050405020304" pitchFamily="18" charset="0"/>
                <a:cs typeface="Times New Roman" panose="02020603050405020304" pitchFamily="18" charset="0"/>
              </a:rPr>
              <a:t>Nếu có thí sinh vi phạm kỷ luật thì CBCT phải lập biên bản xử lý theo đúng quy định. Nếu có tình huống bất thường phải báo cáo ngay Uỷ viên phụ trách điểm thi hoặc Trưởng ban Coi thi giải quyết.</a:t>
            </a:r>
            <a:endParaRPr lang="en-US" sz="2800" smtClean="0">
              <a:latin typeface="Times New Roman" panose="02020603050405020304" pitchFamily="18" charset="0"/>
              <a:cs typeface="Times New Roman" panose="02020603050405020304" pitchFamily="18" charset="0"/>
            </a:endParaRPr>
          </a:p>
          <a:p>
            <a:endParaRPr lang="en-US"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52400" y="274638"/>
            <a:ext cx="8991600" cy="639762"/>
          </a:xfrm>
        </p:spPr>
        <p:txBody>
          <a:bodyPr/>
          <a:lstStyle/>
          <a:p>
            <a:r>
              <a:rPr lang="fr-CA" sz="3200" b="1" smtClean="0"/>
              <a:t>Khi có hiệu lệnh kết thúc buổi thi</a:t>
            </a:r>
            <a:endParaRPr lang="en-US" sz="3200" b="1" smtClean="0"/>
          </a:p>
        </p:txBody>
      </p:sp>
      <p:sp>
        <p:nvSpPr>
          <p:cNvPr id="18435" name="Content Placeholder 2"/>
          <p:cNvSpPr>
            <a:spLocks noGrp="1"/>
          </p:cNvSpPr>
          <p:nvPr>
            <p:ph idx="1"/>
          </p:nvPr>
        </p:nvSpPr>
        <p:spPr>
          <a:xfrm>
            <a:off x="381000" y="1066800"/>
            <a:ext cx="8534400" cy="4983163"/>
          </a:xfrm>
        </p:spPr>
        <p:txBody>
          <a:bodyPr>
            <a:normAutofit lnSpcReduction="10000"/>
          </a:bodyPr>
          <a:lstStyle/>
          <a:p>
            <a:pPr algn="just">
              <a:spcBef>
                <a:spcPts val="1200"/>
              </a:spcBef>
              <a:spcAft>
                <a:spcPts val="600"/>
              </a:spcAft>
            </a:pPr>
            <a:r>
              <a:rPr lang="pt-BR" sz="2800" u="sng" smtClean="0">
                <a:solidFill>
                  <a:srgbClr val="FF0000"/>
                </a:solidFill>
                <a:latin typeface="Times New Roman" panose="02020603050405020304" pitchFamily="18" charset="0"/>
                <a:cs typeface="Times New Roman" panose="02020603050405020304" pitchFamily="18" charset="0"/>
              </a:rPr>
              <a:t>CBCT yêu cầu  thí sinh ngừng làm bài và thu bài của tất cả  thí sinh, kể cả thí sinh đã bị thi hành kỷ luật</a:t>
            </a:r>
            <a:r>
              <a:rPr lang="pt-BR" sz="2800" smtClean="0">
                <a:latin typeface="Times New Roman" panose="02020603050405020304" pitchFamily="18" charset="0"/>
                <a:cs typeface="Times New Roman" panose="02020603050405020304" pitchFamily="18" charset="0"/>
              </a:rPr>
              <a:t>. </a:t>
            </a:r>
          </a:p>
          <a:p>
            <a:pPr algn="just">
              <a:spcBef>
                <a:spcPts val="1200"/>
              </a:spcBef>
              <a:spcAft>
                <a:spcPts val="600"/>
              </a:spcAft>
            </a:pPr>
            <a:r>
              <a:rPr lang="pt-BR" sz="2800" smtClean="0">
                <a:latin typeface="Times New Roman" panose="02020603050405020304" pitchFamily="18" charset="0"/>
                <a:cs typeface="Times New Roman" panose="02020603050405020304" pitchFamily="18" charset="0"/>
              </a:rPr>
              <a:t>CBCT thứ 2 duy trì trật tự và kỷ luật phòng thi. </a:t>
            </a:r>
          </a:p>
          <a:p>
            <a:pPr algn="just">
              <a:spcBef>
                <a:spcPts val="1200"/>
              </a:spcBef>
              <a:spcAft>
                <a:spcPts val="600"/>
              </a:spcAft>
            </a:pPr>
            <a:r>
              <a:rPr lang="pt-BR" sz="2800" smtClean="0">
                <a:latin typeface="Times New Roman" panose="02020603050405020304" pitchFamily="18" charset="0"/>
                <a:cs typeface="Times New Roman" panose="02020603050405020304" pitchFamily="18" charset="0"/>
              </a:rPr>
              <a:t>CBCT thứ nhất vừa gọi tên từng thí sinh lên nộp bài, vừa nhận bài thi của thí sinh. </a:t>
            </a:r>
          </a:p>
          <a:p>
            <a:pPr algn="just">
              <a:spcBef>
                <a:spcPts val="1200"/>
              </a:spcBef>
              <a:spcAft>
                <a:spcPts val="600"/>
              </a:spcAft>
            </a:pPr>
            <a:r>
              <a:rPr lang="pt-BR" sz="2800" smtClean="0">
                <a:latin typeface="Times New Roman" panose="02020603050405020304" pitchFamily="18" charset="0"/>
                <a:cs typeface="Times New Roman" panose="02020603050405020304" pitchFamily="18" charset="0"/>
              </a:rPr>
              <a:t>Khi nhận bài phải đếm đủ số tờ giấy thi của thí sinh đã nộp, yêu cầu thí sinh tự ghi đúng số tờ và ký tên vào bản danh sách theo dõi thí sinh. </a:t>
            </a:r>
          </a:p>
          <a:p>
            <a:pPr algn="just">
              <a:spcBef>
                <a:spcPts val="1200"/>
              </a:spcBef>
              <a:spcAft>
                <a:spcPts val="600"/>
              </a:spcAft>
            </a:pPr>
            <a:r>
              <a:rPr lang="pt-BR" sz="2800" smtClean="0">
                <a:latin typeface="Times New Roman" panose="02020603050405020304" pitchFamily="18" charset="0"/>
                <a:cs typeface="Times New Roman" panose="02020603050405020304" pitchFamily="18" charset="0"/>
              </a:rPr>
              <a:t>Khi nào thu xong toàn bộ bài thi mới cho phép các thí sinh rời phòng thi.</a:t>
            </a:r>
            <a:endParaRPr lang="en-US" sz="2800" smtClean="0">
              <a:latin typeface="Times New Roman" panose="02020603050405020304" pitchFamily="18" charset="0"/>
              <a:cs typeface="Times New Roman" panose="02020603050405020304" pitchFamily="18" charset="0"/>
            </a:endParaRPr>
          </a:p>
          <a:p>
            <a:endParaRPr lang="en-US" sz="2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52400"/>
            <a:ext cx="8229600" cy="762000"/>
          </a:xfrm>
        </p:spPr>
        <p:txBody>
          <a:bodyPr/>
          <a:lstStyle/>
          <a:p>
            <a:r>
              <a:rPr lang="fr-CA" sz="3600" b="1" smtClean="0"/>
              <a:t>Sau khi thu bài thi</a:t>
            </a:r>
            <a:endParaRPr lang="en-US" sz="3600" b="1" smtClean="0"/>
          </a:p>
        </p:txBody>
      </p:sp>
      <p:sp>
        <p:nvSpPr>
          <p:cNvPr id="19459" name="Content Placeholder 2"/>
          <p:cNvSpPr>
            <a:spLocks noGrp="1"/>
          </p:cNvSpPr>
          <p:nvPr>
            <p:ph idx="1"/>
          </p:nvPr>
        </p:nvSpPr>
        <p:spPr>
          <a:xfrm>
            <a:off x="533400" y="838200"/>
            <a:ext cx="8229600" cy="4830763"/>
          </a:xfrm>
        </p:spPr>
        <p:txBody>
          <a:bodyPr/>
          <a:lstStyle/>
          <a:p>
            <a:pPr algn="just"/>
            <a:r>
              <a:rPr lang="pt-BR" sz="2800" smtClean="0">
                <a:latin typeface="Times New Roman" panose="02020603050405020304" pitchFamily="18" charset="0"/>
                <a:cs typeface="Times New Roman" panose="02020603050405020304" pitchFamily="18" charset="0"/>
              </a:rPr>
              <a:t>Các CBCT kiểm tra sắp xếp bài thi theo thứ tự số báo danh. Các biên bản xử lý kỷ luật (nếu có) phải kèm theo bài thi của thí sinh. </a:t>
            </a:r>
          </a:p>
          <a:p>
            <a:pPr algn="just"/>
            <a:r>
              <a:rPr lang="pt-BR" sz="2800" smtClean="0">
                <a:latin typeface="Times New Roman" panose="02020603050405020304" pitchFamily="18" charset="0"/>
                <a:cs typeface="Times New Roman" panose="02020603050405020304" pitchFamily="18" charset="0"/>
              </a:rPr>
              <a:t>CBCT thứ nhất trực tiếp mang túi bài thi và cùng CBCT thứ hai đến bàn giao bài thi cho Uỷ viên Ban Thư ký HĐTS trường ngay sau mỗi buổi thi. </a:t>
            </a:r>
          </a:p>
          <a:p>
            <a:pPr algn="just"/>
            <a:r>
              <a:rPr lang="pt-BR" sz="2800" smtClean="0">
                <a:latin typeface="Times New Roman" panose="02020603050405020304" pitchFamily="18" charset="0"/>
                <a:cs typeface="Times New Roman" panose="02020603050405020304" pitchFamily="18" charset="0"/>
              </a:rPr>
              <a:t>Mỗi túi bài thi phải được kiểm tra công khai và đối chiếu số bài và số tờ của từng bài kèm theo bản theo dõi thí sinh và các biên bản xử lý kỷ luật cùng tang vật (nếu có);</a:t>
            </a:r>
            <a:endParaRPr lang="en-US" sz="2800" smtClean="0">
              <a:latin typeface="Times New Roman" panose="02020603050405020304" pitchFamily="18" charset="0"/>
              <a:cs typeface="Times New Roman" panose="02020603050405020304" pitchFamily="18" charset="0"/>
            </a:endParaRPr>
          </a:p>
          <a:p>
            <a:pPr algn="just"/>
            <a:endParaRPr lang="en-US" sz="2800" smtClean="0"/>
          </a:p>
        </p:txBody>
      </p:sp>
      <p:sp>
        <p:nvSpPr>
          <p:cNvPr id="19460" name="TextBox 3"/>
          <p:cNvSpPr txBox="1">
            <a:spLocks noChangeArrowheads="1"/>
          </p:cNvSpPr>
          <p:nvPr/>
        </p:nvSpPr>
        <p:spPr bwMode="auto">
          <a:xfrm>
            <a:off x="685800" y="5410200"/>
            <a:ext cx="8153400" cy="954088"/>
          </a:xfrm>
          <a:prstGeom prst="rect">
            <a:avLst/>
          </a:prstGeom>
          <a:noFill/>
          <a:ln w="9525">
            <a:noFill/>
            <a:miter lim="800000"/>
            <a:headEnd/>
            <a:tailEnd/>
          </a:ln>
        </p:spPr>
        <p:txBody>
          <a:bodyPr>
            <a:spAutoFit/>
          </a:bodyPr>
          <a:lstStyle/>
          <a:p>
            <a:r>
              <a:rPr lang="en-US" sz="2800" b="1" u="sng">
                <a:solidFill>
                  <a:srgbClr val="FF0000"/>
                </a:solidFill>
                <a:latin typeface="Times New Roman" pitchFamily="18" charset="0"/>
                <a:cs typeface="Times New Roman" pitchFamily="18" charset="0"/>
              </a:rPr>
              <a:t>Các tờ giấy thi của cùng 1 bài thi (của 1 số báo danh) phải kẹp lại giống như đóng vở</a:t>
            </a:r>
            <a:endParaRPr lang="vi-VN" sz="2800" b="1" u="sng">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4638"/>
            <a:ext cx="8229600" cy="715962"/>
          </a:xfrm>
        </p:spPr>
        <p:txBody>
          <a:bodyPr/>
          <a:lstStyle/>
          <a:p>
            <a:r>
              <a:rPr lang="pt-BR" sz="3600" b="1" smtClean="0">
                <a:cs typeface="Times New Roman" pitchFamily="18" charset="0"/>
              </a:rPr>
              <a:t>Sau khi bàn giao xong bài thi</a:t>
            </a:r>
            <a:endParaRPr lang="en-US" sz="3600" b="1" smtClean="0"/>
          </a:p>
        </p:txBody>
      </p:sp>
      <p:sp>
        <p:nvSpPr>
          <p:cNvPr id="20483" name="Content Placeholder 2"/>
          <p:cNvSpPr>
            <a:spLocks noGrp="1"/>
          </p:cNvSpPr>
          <p:nvPr>
            <p:ph idx="1"/>
          </p:nvPr>
        </p:nvSpPr>
        <p:spPr>
          <a:xfrm>
            <a:off x="457200" y="990600"/>
            <a:ext cx="8229600" cy="5638800"/>
          </a:xfrm>
        </p:spPr>
        <p:txBody>
          <a:bodyPr/>
          <a:lstStyle/>
          <a:p>
            <a:pPr algn="just"/>
            <a:r>
              <a:rPr lang="pt-BR" smtClean="0">
                <a:latin typeface="Times New Roman" panose="02020603050405020304" pitchFamily="18" charset="0"/>
                <a:cs typeface="Times New Roman" panose="02020603050405020304" pitchFamily="18" charset="0"/>
              </a:rPr>
              <a:t>Từng túi đựng bài thi được các Uỷ viên Ban Thư ký niêm phong tại chỗ. Mỗi túi bài thi dán 3 nhãn niêm phong vào chính giữa 3 mép dán. Trên mỗi nhãn phải đóng dấu niêm phong vào bên phải và bên trái của nhãn (một nửa dấu in trên nhãn, một nửa dấu in trên túi bài thi). </a:t>
            </a:r>
          </a:p>
          <a:p>
            <a:pPr algn="just"/>
            <a:r>
              <a:rPr lang="pt-BR" smtClean="0">
                <a:latin typeface="Times New Roman" panose="02020603050405020304" pitchFamily="18" charset="0"/>
                <a:cs typeface="Times New Roman" panose="02020603050405020304" pitchFamily="18" charset="0"/>
              </a:rPr>
              <a:t>Uỷ viên Ban Thư ký và hai CBCT ghi rõ họ tên và ký vào biên bản bàn giao. </a:t>
            </a:r>
          </a:p>
          <a:p>
            <a:pPr algn="just"/>
            <a:r>
              <a:rPr lang="pt-BR" smtClean="0">
                <a:solidFill>
                  <a:srgbClr val="FF0000"/>
                </a:solidFill>
                <a:latin typeface="Times New Roman" panose="02020603050405020304" pitchFamily="18" charset="0"/>
                <a:cs typeface="Times New Roman" panose="02020603050405020304" pitchFamily="18" charset="0"/>
              </a:rPr>
              <a:t>Tuyệt đối không được để nhầm lẫn, mất bài thi hoặc tờ giấy thi</a:t>
            </a:r>
            <a:endParaRPr lang="en-US"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74638"/>
            <a:ext cx="8610600" cy="1143000"/>
          </a:xfrm>
        </p:spPr>
        <p:txBody>
          <a:bodyPr/>
          <a:lstStyle/>
          <a:p>
            <a:pPr eaLnBrk="1" hangingPunct="1"/>
            <a:r>
              <a:rPr lang="en-US" sz="2800" b="1" smtClean="0">
                <a:solidFill>
                  <a:srgbClr val="0000CC"/>
                </a:solidFill>
              </a:rPr>
              <a:t>NỘI DUNG TẬP HUẤN</a:t>
            </a:r>
          </a:p>
        </p:txBody>
      </p:sp>
      <p:sp>
        <p:nvSpPr>
          <p:cNvPr id="3075" name="Rectangle 3"/>
          <p:cNvSpPr>
            <a:spLocks noGrp="1" noChangeArrowheads="1"/>
          </p:cNvSpPr>
          <p:nvPr>
            <p:ph type="body" idx="1"/>
          </p:nvPr>
        </p:nvSpPr>
        <p:spPr/>
        <p:txBody>
          <a:bodyPr/>
          <a:lstStyle/>
          <a:p>
            <a:pPr algn="ctr" eaLnBrk="1" hangingPunct="1">
              <a:buFontTx/>
              <a:buNone/>
            </a:pPr>
            <a:r>
              <a:rPr lang="en-US" sz="1600" b="1" smtClean="0"/>
              <a:t> </a:t>
            </a:r>
          </a:p>
        </p:txBody>
      </p:sp>
      <p:sp>
        <p:nvSpPr>
          <p:cNvPr id="3076" name="Rectangle 3"/>
          <p:cNvSpPr txBox="1">
            <a:spLocks noChangeArrowheads="1"/>
          </p:cNvSpPr>
          <p:nvPr/>
        </p:nvSpPr>
        <p:spPr bwMode="auto">
          <a:xfrm>
            <a:off x="457200" y="1371600"/>
            <a:ext cx="8534400" cy="5181600"/>
          </a:xfrm>
          <a:prstGeom prst="rect">
            <a:avLst/>
          </a:prstGeom>
          <a:noFill/>
          <a:ln w="9525">
            <a:noFill/>
            <a:miter lim="800000"/>
            <a:headEnd/>
            <a:tailEnd/>
          </a:ln>
        </p:spPr>
        <p:txBody>
          <a:bodyPr/>
          <a:lstStyle/>
          <a:p>
            <a:pPr marL="609600" indent="-609600" eaLnBrk="1" hangingPunct="1">
              <a:lnSpc>
                <a:spcPct val="90000"/>
              </a:lnSpc>
              <a:spcBef>
                <a:spcPct val="20000"/>
              </a:spcBef>
              <a:buClr>
                <a:srgbClr val="F9213B"/>
              </a:buClr>
            </a:pPr>
            <a:r>
              <a:rPr lang="en-US" sz="3200" b="1" dirty="0">
                <a:solidFill>
                  <a:srgbClr val="0033CC"/>
                </a:solidFill>
                <a:latin typeface="Times New Roman" pitchFamily="18" charset="0"/>
                <a:cs typeface="Times New Roman" pitchFamily="18" charset="0"/>
              </a:rPr>
              <a:t>1</a:t>
            </a:r>
            <a:r>
              <a:rPr lang="en-US" sz="3200"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Công</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tác</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tuyển</a:t>
            </a:r>
            <a:r>
              <a:rPr lang="en-US" sz="3200" b="1" dirty="0">
                <a:solidFill>
                  <a:srgbClr val="0033CC"/>
                </a:solidFill>
                <a:latin typeface="Times New Roman" pitchFamily="18" charset="0"/>
                <a:cs typeface="Times New Roman" pitchFamily="18" charset="0"/>
              </a:rPr>
              <a:t> </a:t>
            </a:r>
            <a:r>
              <a:rPr lang="en-US" sz="3200" b="1" err="1">
                <a:solidFill>
                  <a:srgbClr val="0033CC"/>
                </a:solidFill>
                <a:latin typeface="Times New Roman" pitchFamily="18" charset="0"/>
                <a:cs typeface="Times New Roman" pitchFamily="18" charset="0"/>
              </a:rPr>
              <a:t>sinh</a:t>
            </a:r>
            <a:r>
              <a:rPr lang="en-US" sz="3200" b="1">
                <a:solidFill>
                  <a:srgbClr val="0033CC"/>
                </a:solidFill>
                <a:latin typeface="Times New Roman" pitchFamily="18" charset="0"/>
                <a:cs typeface="Times New Roman" pitchFamily="18" charset="0"/>
              </a:rPr>
              <a:t> </a:t>
            </a:r>
            <a:endParaRPr lang="en-US" sz="3200" b="1" smtClean="0">
              <a:solidFill>
                <a:srgbClr val="0033CC"/>
              </a:solidFill>
              <a:latin typeface="Times New Roman" pitchFamily="18" charset="0"/>
              <a:cs typeface="Times New Roman" pitchFamily="18" charset="0"/>
            </a:endParaRPr>
          </a:p>
          <a:p>
            <a:pPr marL="609600" indent="-609600" eaLnBrk="1" hangingPunct="1">
              <a:lnSpc>
                <a:spcPct val="90000"/>
              </a:lnSpc>
              <a:spcBef>
                <a:spcPct val="20000"/>
              </a:spcBef>
              <a:buClr>
                <a:srgbClr val="F9213B"/>
              </a:buClr>
            </a:pPr>
            <a:r>
              <a:rPr lang="en-US" sz="3200" b="1" smtClean="0">
                <a:solidFill>
                  <a:srgbClr val="0033CC"/>
                </a:solidFill>
                <a:latin typeface="Times New Roman" pitchFamily="18" charset="0"/>
                <a:cs typeface="Times New Roman" pitchFamily="18" charset="0"/>
              </a:rPr>
              <a:t>2- </a:t>
            </a:r>
            <a:r>
              <a:rPr lang="en-US" sz="3200" b="1" dirty="0" err="1">
                <a:solidFill>
                  <a:srgbClr val="0033CC"/>
                </a:solidFill>
                <a:latin typeface="Times New Roman" pitchFamily="18" charset="0"/>
                <a:cs typeface="Times New Roman" pitchFamily="18" charset="0"/>
              </a:rPr>
              <a:t>Trách</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nhiệm</a:t>
            </a:r>
            <a:r>
              <a:rPr lang="en-US" sz="3200" b="1" dirty="0">
                <a:solidFill>
                  <a:srgbClr val="0033CC"/>
                </a:solidFill>
                <a:latin typeface="Times New Roman" pitchFamily="18" charset="0"/>
                <a:cs typeface="Times New Roman" pitchFamily="18" charset="0"/>
              </a:rPr>
              <a:t> ban </a:t>
            </a:r>
            <a:r>
              <a:rPr lang="en-US" sz="3200" b="1" dirty="0" err="1">
                <a:solidFill>
                  <a:srgbClr val="0033CC"/>
                </a:solidFill>
                <a:latin typeface="Times New Roman" pitchFamily="18" charset="0"/>
                <a:cs typeface="Times New Roman" pitchFamily="18" charset="0"/>
              </a:rPr>
              <a:t>coi</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thi</a:t>
            </a:r>
            <a:endParaRPr lang="en-US" sz="3200" b="1" dirty="0">
              <a:solidFill>
                <a:srgbClr val="0033CC"/>
              </a:solidFill>
              <a:latin typeface="Times New Roman" pitchFamily="18" charset="0"/>
              <a:cs typeface="Times New Roman" pitchFamily="18" charset="0"/>
            </a:endParaRPr>
          </a:p>
          <a:p>
            <a:pPr marL="609600" indent="-609600" eaLnBrk="1" hangingPunct="1">
              <a:lnSpc>
                <a:spcPct val="90000"/>
              </a:lnSpc>
              <a:spcBef>
                <a:spcPct val="20000"/>
              </a:spcBef>
              <a:buClr>
                <a:srgbClr val="F9213B"/>
              </a:buClr>
            </a:pPr>
            <a:r>
              <a:rPr lang="en-US" sz="3200" b="1" dirty="0">
                <a:solidFill>
                  <a:srgbClr val="0033CC"/>
                </a:solidFill>
                <a:latin typeface="Times New Roman" pitchFamily="18" charset="0"/>
                <a:cs typeface="Times New Roman" pitchFamily="18" charset="0"/>
              </a:rPr>
              <a:t>3- </a:t>
            </a:r>
            <a:r>
              <a:rPr lang="en-US" sz="3200" b="1" dirty="0" err="1">
                <a:solidFill>
                  <a:srgbClr val="0033CC"/>
                </a:solidFill>
                <a:latin typeface="Times New Roman" pitchFamily="18" charset="0"/>
                <a:cs typeface="Times New Roman" pitchFamily="18" charset="0"/>
              </a:rPr>
              <a:t>Trách</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nhiệm</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của</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cán</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bộ</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coi</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thi</a:t>
            </a:r>
            <a:r>
              <a:rPr lang="en-US" sz="3200" b="1" dirty="0">
                <a:solidFill>
                  <a:srgbClr val="0033CC"/>
                </a:solidFill>
                <a:latin typeface="Times New Roman" pitchFamily="18" charset="0"/>
                <a:cs typeface="Times New Roman" pitchFamily="18" charset="0"/>
              </a:rPr>
              <a:t> </a:t>
            </a:r>
          </a:p>
          <a:p>
            <a:pPr marL="609600" indent="-609600" eaLnBrk="1" hangingPunct="1">
              <a:lnSpc>
                <a:spcPct val="90000"/>
              </a:lnSpc>
              <a:spcBef>
                <a:spcPct val="20000"/>
              </a:spcBef>
              <a:buClr>
                <a:srgbClr val="F9213B"/>
              </a:buClr>
            </a:pPr>
            <a:r>
              <a:rPr lang="en-US" sz="3200" b="1" dirty="0">
                <a:solidFill>
                  <a:srgbClr val="0033CC"/>
                </a:solidFill>
                <a:latin typeface="Times New Roman" pitchFamily="18" charset="0"/>
                <a:cs typeface="Times New Roman" pitchFamily="18" charset="0"/>
              </a:rPr>
              <a:t>4- </a:t>
            </a:r>
            <a:r>
              <a:rPr lang="en-US" sz="3200" b="1" dirty="0" err="1">
                <a:solidFill>
                  <a:srgbClr val="0033CC"/>
                </a:solidFill>
                <a:latin typeface="Times New Roman" pitchFamily="18" charset="0"/>
                <a:cs typeface="Times New Roman" pitchFamily="18" charset="0"/>
              </a:rPr>
              <a:t>Trách</a:t>
            </a:r>
            <a:r>
              <a:rPr lang="en-US" sz="3600" b="1" dirty="0">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nhiệm</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của</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cán</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bộ</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giám</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sát</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bảo</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vệ</a:t>
            </a:r>
            <a:r>
              <a:rPr lang="en-US" sz="3200" b="1" dirty="0">
                <a:solidFill>
                  <a:srgbClr val="0033CC"/>
                </a:solidFill>
                <a:latin typeface="Times New Roman" pitchFamily="18" charset="0"/>
                <a:cs typeface="Times New Roman" pitchFamily="18" charset="0"/>
              </a:rPr>
              <a:t> </a:t>
            </a:r>
          </a:p>
          <a:p>
            <a:pPr marL="609600" indent="-609600" eaLnBrk="1" hangingPunct="1">
              <a:lnSpc>
                <a:spcPct val="90000"/>
              </a:lnSpc>
              <a:spcBef>
                <a:spcPct val="20000"/>
              </a:spcBef>
              <a:buClr>
                <a:srgbClr val="F9213B"/>
              </a:buClr>
            </a:pPr>
            <a:r>
              <a:rPr lang="en-US" sz="3200" b="1" dirty="0">
                <a:solidFill>
                  <a:srgbClr val="0033CC"/>
                </a:solidFill>
                <a:latin typeface="Times New Roman" pitchFamily="18" charset="0"/>
                <a:cs typeface="Times New Roman" pitchFamily="18" charset="0"/>
              </a:rPr>
              <a:t>5- </a:t>
            </a:r>
            <a:r>
              <a:rPr lang="en-US" sz="3200" b="1" dirty="0" err="1">
                <a:solidFill>
                  <a:srgbClr val="0033CC"/>
                </a:solidFill>
                <a:latin typeface="Times New Roman" pitchFamily="18" charset="0"/>
                <a:cs typeface="Times New Roman" pitchFamily="18" charset="0"/>
              </a:rPr>
              <a:t>Trách</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nhiệm</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của</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cán</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bộ</a:t>
            </a:r>
            <a:r>
              <a:rPr lang="en-US" sz="3200" b="1" dirty="0">
                <a:solidFill>
                  <a:srgbClr val="0033CC"/>
                </a:solidFill>
                <a:latin typeface="Times New Roman" pitchFamily="18" charset="0"/>
                <a:cs typeface="Times New Roman" pitchFamily="18" charset="0"/>
              </a:rPr>
              <a:t> y </a:t>
            </a:r>
            <a:r>
              <a:rPr lang="en-US" sz="3200" b="1" dirty="0" err="1">
                <a:solidFill>
                  <a:srgbClr val="0033CC"/>
                </a:solidFill>
                <a:latin typeface="Times New Roman" pitchFamily="18" charset="0"/>
                <a:cs typeface="Times New Roman" pitchFamily="18" charset="0"/>
              </a:rPr>
              <a:t>tế</a:t>
            </a:r>
            <a:r>
              <a:rPr lang="en-US" sz="3200" b="1" dirty="0">
                <a:solidFill>
                  <a:srgbClr val="0033CC"/>
                </a:solidFill>
                <a:latin typeface="Times New Roman" pitchFamily="18" charset="0"/>
                <a:cs typeface="Times New Roman" pitchFamily="18" charset="0"/>
              </a:rPr>
              <a:t> </a:t>
            </a:r>
          </a:p>
          <a:p>
            <a:pPr marL="609600" indent="-609600" eaLnBrk="1" hangingPunct="1">
              <a:lnSpc>
                <a:spcPct val="90000"/>
              </a:lnSpc>
              <a:spcBef>
                <a:spcPct val="20000"/>
              </a:spcBef>
              <a:buClr>
                <a:srgbClr val="F9213B"/>
              </a:buClr>
            </a:pPr>
            <a:r>
              <a:rPr lang="en-US" sz="3200" b="1" dirty="0">
                <a:solidFill>
                  <a:srgbClr val="0033CC"/>
                </a:solidFill>
                <a:latin typeface="Times New Roman" pitchFamily="18" charset="0"/>
                <a:cs typeface="Times New Roman" pitchFamily="18" charset="0"/>
              </a:rPr>
              <a:t>6-Trách </a:t>
            </a:r>
            <a:r>
              <a:rPr lang="en-US" sz="3200" b="1" dirty="0" err="1">
                <a:solidFill>
                  <a:srgbClr val="0033CC"/>
                </a:solidFill>
                <a:latin typeface="Times New Roman" pitchFamily="18" charset="0"/>
                <a:cs typeface="Times New Roman" pitchFamily="18" charset="0"/>
              </a:rPr>
              <a:t>nhiệm</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của</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thí</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sinh</a:t>
            </a:r>
            <a:r>
              <a:rPr lang="en-US" sz="3200" b="1" dirty="0">
                <a:solidFill>
                  <a:srgbClr val="0033CC"/>
                </a:solidFill>
                <a:latin typeface="Times New Roman" pitchFamily="18" charset="0"/>
                <a:cs typeface="Times New Roman" pitchFamily="18" charset="0"/>
              </a:rPr>
              <a:t> </a:t>
            </a:r>
          </a:p>
          <a:p>
            <a:pPr marL="609600" indent="-609600" eaLnBrk="1" hangingPunct="1">
              <a:lnSpc>
                <a:spcPct val="90000"/>
              </a:lnSpc>
              <a:spcBef>
                <a:spcPct val="20000"/>
              </a:spcBef>
              <a:buClr>
                <a:srgbClr val="F9213B"/>
              </a:buClr>
            </a:pPr>
            <a:r>
              <a:rPr lang="en-US" sz="3200" b="1" dirty="0">
                <a:solidFill>
                  <a:srgbClr val="0033CC"/>
                </a:solidFill>
                <a:latin typeface="Times New Roman" pitchFamily="18" charset="0"/>
                <a:cs typeface="Times New Roman" pitchFamily="18" charset="0"/>
              </a:rPr>
              <a:t>7- </a:t>
            </a:r>
            <a:r>
              <a:rPr lang="en-US" sz="3200" b="1" dirty="0" err="1">
                <a:solidFill>
                  <a:srgbClr val="0033CC"/>
                </a:solidFill>
                <a:latin typeface="Times New Roman" pitchFamily="18" charset="0"/>
                <a:cs typeface="Times New Roman" pitchFamily="18" charset="0"/>
              </a:rPr>
              <a:t>Xử</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lý</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cán</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bộ</a:t>
            </a:r>
            <a:r>
              <a:rPr lang="en-US" sz="3200" b="1" dirty="0">
                <a:solidFill>
                  <a:srgbClr val="0033CC"/>
                </a:solidFill>
                <a:latin typeface="Times New Roman" pitchFamily="18" charset="0"/>
                <a:cs typeface="Times New Roman" pitchFamily="18" charset="0"/>
              </a:rPr>
              <a:t> vi </a:t>
            </a:r>
            <a:r>
              <a:rPr lang="en-US" sz="3200" b="1" dirty="0" err="1">
                <a:solidFill>
                  <a:srgbClr val="0033CC"/>
                </a:solidFill>
                <a:latin typeface="Times New Roman" pitchFamily="18" charset="0"/>
                <a:cs typeface="Times New Roman" pitchFamily="18" charset="0"/>
              </a:rPr>
              <a:t>phạm</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quy</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chế</a:t>
            </a:r>
            <a:r>
              <a:rPr lang="en-US" sz="3200" b="1" dirty="0">
                <a:solidFill>
                  <a:srgbClr val="0033CC"/>
                </a:solidFill>
                <a:latin typeface="Times New Roman" pitchFamily="18" charset="0"/>
                <a:cs typeface="Times New Roman" pitchFamily="18" charset="0"/>
              </a:rPr>
              <a:t> </a:t>
            </a:r>
          </a:p>
          <a:p>
            <a:pPr marL="609600" indent="-609600" eaLnBrk="1" hangingPunct="1">
              <a:lnSpc>
                <a:spcPct val="90000"/>
              </a:lnSpc>
              <a:spcBef>
                <a:spcPct val="20000"/>
              </a:spcBef>
              <a:buClr>
                <a:srgbClr val="F9213B"/>
              </a:buClr>
            </a:pPr>
            <a:r>
              <a:rPr lang="en-US" sz="3200" b="1" dirty="0">
                <a:solidFill>
                  <a:srgbClr val="0033CC"/>
                </a:solidFill>
                <a:latin typeface="Times New Roman" pitchFamily="18" charset="0"/>
                <a:cs typeface="Times New Roman" pitchFamily="18" charset="0"/>
              </a:rPr>
              <a:t>8- </a:t>
            </a:r>
            <a:r>
              <a:rPr lang="en-US" sz="3200" b="1" dirty="0" err="1">
                <a:solidFill>
                  <a:srgbClr val="0033CC"/>
                </a:solidFill>
                <a:latin typeface="Times New Roman" pitchFamily="18" charset="0"/>
                <a:cs typeface="Times New Roman" pitchFamily="18" charset="0"/>
              </a:rPr>
              <a:t>Xử</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lý</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thí</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sinh</a:t>
            </a:r>
            <a:r>
              <a:rPr lang="en-US" sz="3200" b="1" dirty="0">
                <a:solidFill>
                  <a:srgbClr val="0033CC"/>
                </a:solidFill>
                <a:latin typeface="Times New Roman" pitchFamily="18" charset="0"/>
                <a:cs typeface="Times New Roman" pitchFamily="18" charset="0"/>
              </a:rPr>
              <a:t> vi </a:t>
            </a:r>
            <a:r>
              <a:rPr lang="en-US" sz="3200" b="1" dirty="0" err="1">
                <a:solidFill>
                  <a:srgbClr val="0033CC"/>
                </a:solidFill>
                <a:latin typeface="Times New Roman" pitchFamily="18" charset="0"/>
                <a:cs typeface="Times New Roman" pitchFamily="18" charset="0"/>
              </a:rPr>
              <a:t>phạm</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quy</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chế</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thi</a:t>
            </a:r>
            <a:r>
              <a:rPr lang="en-US" sz="3200" b="1" dirty="0">
                <a:solidFill>
                  <a:srgbClr val="0033CC"/>
                </a:solidFill>
                <a:latin typeface="Times New Roman" pitchFamily="18" charset="0"/>
                <a:cs typeface="Times New Roman" pitchFamily="18" charset="0"/>
              </a:rPr>
              <a:t> </a:t>
            </a:r>
          </a:p>
          <a:p>
            <a:pPr marL="609600" indent="-609600" eaLnBrk="1" hangingPunct="1">
              <a:lnSpc>
                <a:spcPct val="90000"/>
              </a:lnSpc>
              <a:spcBef>
                <a:spcPct val="20000"/>
              </a:spcBef>
              <a:buClr>
                <a:srgbClr val="F9213B"/>
              </a:buClr>
            </a:pPr>
            <a:r>
              <a:rPr lang="en-US" sz="3200" b="1" dirty="0">
                <a:solidFill>
                  <a:srgbClr val="0033CC"/>
                </a:solidFill>
                <a:latin typeface="Times New Roman" pitchFamily="18" charset="0"/>
                <a:cs typeface="Times New Roman" pitchFamily="18" charset="0"/>
              </a:rPr>
              <a:t>9- </a:t>
            </a:r>
            <a:r>
              <a:rPr lang="en-US" sz="3200" b="1" dirty="0" err="1">
                <a:solidFill>
                  <a:srgbClr val="0033CC"/>
                </a:solidFill>
                <a:latin typeface="Times New Roman" pitchFamily="18" charset="0"/>
                <a:cs typeface="Times New Roman" pitchFamily="18" charset="0"/>
              </a:rPr>
              <a:t>Thời</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gian</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và</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Kế</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hoạch</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thi</a:t>
            </a:r>
            <a:r>
              <a:rPr lang="en-US" sz="3200" b="1" dirty="0">
                <a:solidFill>
                  <a:srgbClr val="0033CC"/>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33400" y="0"/>
            <a:ext cx="8229600" cy="1524000"/>
          </a:xfrm>
        </p:spPr>
        <p:txBody>
          <a:bodyPr/>
          <a:lstStyle/>
          <a:p>
            <a:r>
              <a:rPr lang="pt-BR" sz="3600" b="1" smtClean="0">
                <a:solidFill>
                  <a:srgbClr val="FF0000"/>
                </a:solidFill>
              </a:rPr>
              <a:t>4.</a:t>
            </a:r>
            <a:r>
              <a:rPr lang="pt-BR" sz="3600" smtClean="0">
                <a:solidFill>
                  <a:srgbClr val="FF0000"/>
                </a:solidFill>
              </a:rPr>
              <a:t> </a:t>
            </a:r>
            <a:r>
              <a:rPr lang="pt-BR" sz="3600" b="1" smtClean="0">
                <a:solidFill>
                  <a:srgbClr val="FF0000"/>
                </a:solidFill>
              </a:rPr>
              <a:t>Cán bộ giám sát phòng thi và bảo vệ:</a:t>
            </a:r>
            <a:r>
              <a:rPr lang="en-US" sz="3600" b="1" smtClean="0">
                <a:solidFill>
                  <a:srgbClr val="FF0000"/>
                </a:solidFill>
              </a:rPr>
              <a:t/>
            </a:r>
            <a:br>
              <a:rPr lang="en-US" sz="3600" b="1" smtClean="0">
                <a:solidFill>
                  <a:srgbClr val="FF0000"/>
                </a:solidFill>
              </a:rPr>
            </a:br>
            <a:r>
              <a:rPr lang="en-US" sz="3600" b="1" smtClean="0">
                <a:solidFill>
                  <a:srgbClr val="0000CC"/>
                </a:solidFill>
              </a:rPr>
              <a:t>4.1.Cán bộ giám sát phòng thi</a:t>
            </a:r>
            <a:endParaRPr lang="en-US" sz="3600" smtClean="0">
              <a:solidFill>
                <a:srgbClr val="0000CC"/>
              </a:solidFill>
            </a:endParaRPr>
          </a:p>
        </p:txBody>
      </p:sp>
      <p:sp>
        <p:nvSpPr>
          <p:cNvPr id="21507" name="Content Placeholder 2"/>
          <p:cNvSpPr>
            <a:spLocks noGrp="1"/>
          </p:cNvSpPr>
          <p:nvPr>
            <p:ph idx="1"/>
          </p:nvPr>
        </p:nvSpPr>
        <p:spPr>
          <a:xfrm>
            <a:off x="457200" y="1524000"/>
            <a:ext cx="8229600" cy="4724400"/>
          </a:xfrm>
        </p:spPr>
        <p:txBody>
          <a:bodyPr/>
          <a:lstStyle/>
          <a:p>
            <a:pPr algn="just">
              <a:lnSpc>
                <a:spcPct val="150000"/>
              </a:lnSpc>
              <a:buFontTx/>
              <a:buNone/>
            </a:pPr>
            <a:r>
              <a:rPr lang="pt-BR" sz="2800" smtClean="0">
                <a:latin typeface="Times New Roman" panose="02020603050405020304" pitchFamily="18" charset="0"/>
                <a:cs typeface="Times New Roman" panose="02020603050405020304" pitchFamily="18" charset="0"/>
              </a:rPr>
              <a:t>Cán bộ giám sát phòng thi thay mặt Uỷ viên phụ trách điểm thi thường xuyên giám sát việc thực hiện Quy chế tuyển sinh của trật tự viên, cán bộ coi thi và thí sinh; kiểm tra và nhắc nhở cán bộ coi thi thu giữ các tài liệu và phương tiện kỹ thuật do thí sinh mang trái phép vào phòng thi; lập biên bản xử lý kỷ luật đối với cán bộ coi thi và thí sinh vi phạm quy chế.</a:t>
            </a:r>
            <a:endParaRPr lang="en-US" sz="280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304800"/>
            <a:ext cx="8229600" cy="990600"/>
          </a:xfrm>
        </p:spPr>
        <p:txBody>
          <a:bodyPr>
            <a:normAutofit fontScale="90000"/>
          </a:bodyPr>
          <a:lstStyle/>
          <a:p>
            <a:r>
              <a:rPr lang="pt-BR" sz="3600" b="1" smtClean="0">
                <a:solidFill>
                  <a:srgbClr val="FF0000"/>
                </a:solidFill>
              </a:rPr>
              <a:t>4.</a:t>
            </a:r>
            <a:r>
              <a:rPr lang="pt-BR" sz="3600" smtClean="0">
                <a:solidFill>
                  <a:srgbClr val="FF0000"/>
                </a:solidFill>
              </a:rPr>
              <a:t> </a:t>
            </a:r>
            <a:r>
              <a:rPr lang="pt-BR" sz="3600" b="1" smtClean="0">
                <a:solidFill>
                  <a:srgbClr val="FF0000"/>
                </a:solidFill>
              </a:rPr>
              <a:t>Cán bộ giám sát phòng thi và bảo vệ: </a:t>
            </a:r>
            <a:br>
              <a:rPr lang="pt-BR" sz="3600" b="1" smtClean="0">
                <a:solidFill>
                  <a:srgbClr val="FF0000"/>
                </a:solidFill>
              </a:rPr>
            </a:br>
            <a:r>
              <a:rPr lang="pt-BR" sz="3600" b="1" smtClean="0">
                <a:solidFill>
                  <a:srgbClr val="0000CC"/>
                </a:solidFill>
              </a:rPr>
              <a:t>4.2.</a:t>
            </a:r>
            <a:r>
              <a:rPr lang="de-DE" sz="3600" b="1" smtClean="0">
                <a:solidFill>
                  <a:srgbClr val="0000CC"/>
                </a:solidFill>
              </a:rPr>
              <a:t>Trật tự viên, công an</a:t>
            </a:r>
            <a:r>
              <a:rPr lang="de-DE" sz="3600" smtClean="0">
                <a:solidFill>
                  <a:srgbClr val="0000CC"/>
                </a:solidFill>
              </a:rPr>
              <a:t>  </a:t>
            </a:r>
            <a:endParaRPr lang="en-US" sz="3600" smtClean="0">
              <a:solidFill>
                <a:srgbClr val="0000CC"/>
              </a:solidFill>
            </a:endParaRPr>
          </a:p>
        </p:txBody>
      </p:sp>
      <p:sp>
        <p:nvSpPr>
          <p:cNvPr id="22531" name="Content Placeholder 2"/>
          <p:cNvSpPr>
            <a:spLocks noGrp="1"/>
          </p:cNvSpPr>
          <p:nvPr>
            <p:ph idx="1"/>
          </p:nvPr>
        </p:nvSpPr>
        <p:spPr>
          <a:xfrm>
            <a:off x="457200" y="1371600"/>
            <a:ext cx="8229600" cy="4754563"/>
          </a:xfrm>
        </p:spPr>
        <p:txBody>
          <a:bodyPr>
            <a:normAutofit lnSpcReduction="10000"/>
          </a:bodyPr>
          <a:lstStyle/>
          <a:p>
            <a:pPr algn="just" eaLnBrk="1" hangingPunct="1">
              <a:spcAft>
                <a:spcPts val="600"/>
              </a:spcAft>
              <a:buFontTx/>
              <a:buNone/>
            </a:pPr>
            <a:r>
              <a:rPr lang="de-DE" sz="2800" smtClean="0">
                <a:latin typeface="Times New Roman" panose="02020603050405020304" pitchFamily="18" charset="0"/>
                <a:cs typeface="Times New Roman" panose="02020603050405020304" pitchFamily="18" charset="0"/>
              </a:rPr>
              <a:t>Người được phân công bảo vệ vòng nào có trách nhiệm giữ gìn trật tự an ninh tại vòng đó, không được hoạt động sang các vòng khác.</a:t>
            </a:r>
          </a:p>
          <a:p>
            <a:pPr algn="just" eaLnBrk="1" hangingPunct="1">
              <a:spcAft>
                <a:spcPts val="600"/>
              </a:spcAft>
              <a:buFontTx/>
              <a:buChar char="-"/>
            </a:pPr>
            <a:r>
              <a:rPr lang="de-DE" sz="2800" smtClean="0">
                <a:latin typeface="Times New Roman" panose="02020603050405020304" pitchFamily="18" charset="0"/>
                <a:cs typeface="Times New Roman" panose="02020603050405020304" pitchFamily="18" charset="0"/>
              </a:rPr>
              <a:t>Không để bất kỳ người nào không có trách nhiệm vào khu vực thi và đến gần phòng thi. Không bỏ vị trí, không tiếp khách trong khi làm nhiệm vụ. Không được đi vào phòng thi; không trao đổi liên hệ với thí sinh. Không có trách nhiệm đối với những vấn đề thuộc nội dung, tổ chức và chỉ đạo thi;</a:t>
            </a:r>
          </a:p>
          <a:p>
            <a:pPr algn="just" eaLnBrk="1" hangingPunct="1">
              <a:spcAft>
                <a:spcPts val="600"/>
              </a:spcAft>
              <a:buFontTx/>
              <a:buChar char="-"/>
            </a:pPr>
            <a:r>
              <a:rPr lang="de-DE" sz="2800" smtClean="0">
                <a:latin typeface="Times New Roman" panose="02020603050405020304" pitchFamily="18" charset="0"/>
                <a:cs typeface="Times New Roman" panose="02020603050405020304" pitchFamily="18" charset="0"/>
              </a:rPr>
              <a:t>Kịp thời báo cáo Uỷ viên phụ trách điểm thi về các tình huống xảy ra trong lúc thi để kịp thời xử lý;</a:t>
            </a:r>
          </a:p>
          <a:p>
            <a:pPr algn="just" eaLnBrk="1" hangingPunct="1">
              <a:lnSpc>
                <a:spcPct val="80000"/>
              </a:lnSpc>
              <a:buFontTx/>
              <a:buNone/>
            </a:pPr>
            <a:endParaRPr lang="en-US" sz="2800" b="1" u="sng" smtClean="0">
              <a:solidFill>
                <a:srgbClr val="FF0000"/>
              </a:solidFill>
            </a:endParaRPr>
          </a:p>
          <a:p>
            <a:pPr algn="just" eaLnBrk="1" hangingPunct="1">
              <a:lnSpc>
                <a:spcPct val="80000"/>
              </a:lnSpc>
              <a:buFontTx/>
              <a:buAutoNum type="alphaLcParenR"/>
            </a:pPr>
            <a:endParaRPr lang="en-US" sz="2800" smtClean="0"/>
          </a:p>
          <a:p>
            <a:endParaRPr lang="en-US" sz="28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0"/>
            <a:ext cx="8458200" cy="715963"/>
          </a:xfrm>
        </p:spPr>
        <p:txBody>
          <a:bodyPr/>
          <a:lstStyle/>
          <a:p>
            <a:r>
              <a:rPr lang="de-DE" sz="3600" b="1" smtClean="0">
                <a:solidFill>
                  <a:srgbClr val="FF0000"/>
                </a:solidFill>
              </a:rPr>
              <a:t> 5.</a:t>
            </a:r>
            <a:r>
              <a:rPr lang="de-DE" sz="3600" smtClean="0"/>
              <a:t> </a:t>
            </a:r>
            <a:r>
              <a:rPr lang="de-DE" sz="3600" b="1" smtClean="0">
                <a:solidFill>
                  <a:srgbClr val="FF0000"/>
                </a:solidFill>
                <a:cs typeface="Times New Roman" pitchFamily="18" charset="0"/>
              </a:rPr>
              <a:t>Trách nhiệm của cán bộ y tế</a:t>
            </a:r>
            <a:endParaRPr lang="en-US" sz="3600" b="1" smtClean="0">
              <a:solidFill>
                <a:srgbClr val="FF0000"/>
              </a:solidFill>
              <a:cs typeface="Times New Roman" pitchFamily="18" charset="0"/>
            </a:endParaRPr>
          </a:p>
        </p:txBody>
      </p:sp>
      <p:sp>
        <p:nvSpPr>
          <p:cNvPr id="23555" name="Rectangle 3"/>
          <p:cNvSpPr>
            <a:spLocks noGrp="1" noChangeArrowheads="1"/>
          </p:cNvSpPr>
          <p:nvPr>
            <p:ph idx="1"/>
          </p:nvPr>
        </p:nvSpPr>
        <p:spPr>
          <a:xfrm>
            <a:off x="457200" y="762000"/>
            <a:ext cx="8229600" cy="5059363"/>
          </a:xfrm>
        </p:spPr>
        <p:txBody>
          <a:bodyPr>
            <a:normAutofit fontScale="92500"/>
          </a:bodyPr>
          <a:lstStyle/>
          <a:p>
            <a:pPr algn="just" eaLnBrk="1" hangingPunct="1">
              <a:lnSpc>
                <a:spcPct val="150000"/>
              </a:lnSpc>
              <a:spcBef>
                <a:spcPct val="0"/>
              </a:spcBef>
            </a:pPr>
            <a:r>
              <a:rPr lang="de-DE" sz="2800" smtClean="0">
                <a:latin typeface="Times New Roman" panose="02020603050405020304" pitchFamily="18" charset="0"/>
                <a:cs typeface="Times New Roman" panose="02020603050405020304" pitchFamily="18" charset="0"/>
              </a:rPr>
              <a:t>Có mặt thường xuyên trong suốt kỳ thi tại địa điểm do HĐTS quy định để xử lý các trường hợp thí sinh đau ốm;</a:t>
            </a:r>
          </a:p>
          <a:p>
            <a:pPr algn="just" eaLnBrk="1" hangingPunct="1">
              <a:lnSpc>
                <a:spcPct val="150000"/>
              </a:lnSpc>
              <a:spcBef>
                <a:spcPct val="0"/>
              </a:spcBef>
            </a:pPr>
            <a:r>
              <a:rPr lang="de-DE" sz="2800" smtClean="0">
                <a:latin typeface="Times New Roman" panose="02020603050405020304" pitchFamily="18" charset="0"/>
                <a:cs typeface="Times New Roman" panose="02020603050405020304" pitchFamily="18" charset="0"/>
              </a:rPr>
              <a:t>Khi Uỷ viên phụ trách điểm thi thông báo có thí sinh đau ốm bất thường trong lúc đang thi, cán bộ y tế phải đến ngay để kịp thời điều trị hoặc cho đi bệnh viện cấp cứu, nếu cần thiết;</a:t>
            </a:r>
          </a:p>
          <a:p>
            <a:pPr algn="just" eaLnBrk="1" hangingPunct="1">
              <a:lnSpc>
                <a:spcPct val="150000"/>
              </a:lnSpc>
              <a:spcBef>
                <a:spcPct val="0"/>
              </a:spcBef>
            </a:pPr>
            <a:r>
              <a:rPr lang="de-DE" sz="2800" smtClean="0">
                <a:latin typeface="Times New Roman" panose="02020603050405020304" pitchFamily="18" charset="0"/>
                <a:cs typeface="Times New Roman" panose="02020603050405020304" pitchFamily="18" charset="0"/>
              </a:rPr>
              <a:t>Nghiêm cấm việc lợi dụng khám chữa bệnh tại chỗ để có những hành động vi phạm quy chế.	</a:t>
            </a:r>
            <a:endParaRPr lang="en-US" sz="280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6200"/>
            <a:ext cx="8229600" cy="1143000"/>
          </a:xfrm>
        </p:spPr>
        <p:txBody>
          <a:bodyPr/>
          <a:lstStyle/>
          <a:p>
            <a:pPr eaLnBrk="1" hangingPunct="1"/>
            <a:r>
              <a:rPr lang="en-US" sz="3600" b="1" smtClean="0">
                <a:solidFill>
                  <a:srgbClr val="FF0000"/>
                </a:solidFill>
              </a:rPr>
              <a:t>6.Trách nhiệm của thí sinh</a:t>
            </a:r>
            <a:r>
              <a:rPr lang="en-US" sz="2800" b="1" u="sng" smtClean="0">
                <a:solidFill>
                  <a:srgbClr val="FF0000"/>
                </a:solidFill>
              </a:rPr>
              <a:t/>
            </a:r>
            <a:br>
              <a:rPr lang="en-US" sz="2800" b="1" u="sng" smtClean="0">
                <a:solidFill>
                  <a:srgbClr val="FF0000"/>
                </a:solidFill>
              </a:rPr>
            </a:br>
            <a:r>
              <a:rPr lang="en-US" sz="2800" b="1" u="sng" smtClean="0">
                <a:solidFill>
                  <a:srgbClr val="FF0000"/>
                </a:solidFill>
              </a:rPr>
              <a:t>Điều 25:</a:t>
            </a:r>
            <a:r>
              <a:rPr lang="en-US" sz="2800" b="1" smtClean="0"/>
              <a:t> </a:t>
            </a:r>
            <a:r>
              <a:rPr lang="en-US" sz="2800" b="1" smtClean="0">
                <a:solidFill>
                  <a:srgbClr val="0000CC"/>
                </a:solidFill>
              </a:rPr>
              <a:t>Trách nhiệm của thí  sinh trong kỳ thi</a:t>
            </a:r>
          </a:p>
        </p:txBody>
      </p:sp>
      <p:sp>
        <p:nvSpPr>
          <p:cNvPr id="24579" name="Rectangle 3"/>
          <p:cNvSpPr>
            <a:spLocks noGrp="1" noChangeArrowheads="1"/>
          </p:cNvSpPr>
          <p:nvPr>
            <p:ph idx="1"/>
          </p:nvPr>
        </p:nvSpPr>
        <p:spPr>
          <a:xfrm>
            <a:off x="228600" y="1524000"/>
            <a:ext cx="8610600" cy="4953000"/>
          </a:xfrm>
        </p:spPr>
        <p:txBody>
          <a:bodyPr/>
          <a:lstStyle/>
          <a:p>
            <a:pPr algn="just" eaLnBrk="1" hangingPunct="1">
              <a:spcBef>
                <a:spcPts val="600"/>
              </a:spcBef>
              <a:spcAft>
                <a:spcPts val="600"/>
              </a:spcAft>
              <a:buFontTx/>
              <a:buNone/>
            </a:pPr>
            <a:r>
              <a:rPr lang="de-DE" sz="2800" b="1" smtClean="0">
                <a:solidFill>
                  <a:srgbClr val="FF0000"/>
                </a:solidFill>
                <a:cs typeface="Times New Roman" pitchFamily="18" charset="0"/>
              </a:rPr>
              <a:t>1</a:t>
            </a:r>
            <a:r>
              <a:rPr lang="de-DE" sz="2800" b="1" smtClean="0">
                <a:solidFill>
                  <a:srgbClr val="FF0000"/>
                </a:solidFill>
                <a:latin typeface="Times New Roman" panose="02020603050405020304" pitchFamily="18" charset="0"/>
                <a:cs typeface="Times New Roman" panose="02020603050405020304" pitchFamily="18" charset="0"/>
              </a:rPr>
              <a:t>.</a:t>
            </a:r>
            <a:r>
              <a:rPr lang="de-DE" sz="2800" smtClean="0">
                <a:latin typeface="Times New Roman" panose="02020603050405020304" pitchFamily="18" charset="0"/>
                <a:cs typeface="Times New Roman" panose="02020603050405020304" pitchFamily="18" charset="0"/>
              </a:rPr>
              <a:t> </a:t>
            </a:r>
            <a:r>
              <a:rPr lang="de-DE" sz="2800" b="1" smtClean="0">
                <a:solidFill>
                  <a:srgbClr val="0000CC"/>
                </a:solidFill>
                <a:latin typeface="Times New Roman" panose="02020603050405020304" pitchFamily="18" charset="0"/>
                <a:cs typeface="Times New Roman" panose="02020603050405020304" pitchFamily="18" charset="0"/>
              </a:rPr>
              <a:t>Thí sinh phải có mặt tại trường đúng thời gian và địa điểm ghi trong thông báo để làm thủ tục dự thi</a:t>
            </a:r>
          </a:p>
          <a:p>
            <a:pPr algn="just" eaLnBrk="1" hangingPunct="1">
              <a:spcBef>
                <a:spcPts val="600"/>
              </a:spcBef>
              <a:spcAft>
                <a:spcPts val="600"/>
              </a:spcAft>
              <a:buFontTx/>
              <a:buNone/>
            </a:pPr>
            <a:r>
              <a:rPr lang="de-DE" sz="2800" b="1" smtClean="0">
                <a:solidFill>
                  <a:srgbClr val="FF0000"/>
                </a:solidFill>
                <a:latin typeface="Times New Roman" panose="02020603050405020304" pitchFamily="18" charset="0"/>
                <a:cs typeface="Times New Roman" panose="02020603050405020304" pitchFamily="18" charset="0"/>
              </a:rPr>
              <a:t>a)</a:t>
            </a:r>
            <a:r>
              <a:rPr lang="de-DE" sz="2800" smtClean="0">
                <a:latin typeface="Times New Roman" panose="02020603050405020304" pitchFamily="18" charset="0"/>
                <a:cs typeface="Times New Roman" panose="02020603050405020304" pitchFamily="18" charset="0"/>
              </a:rPr>
              <a:t> Đính chính </a:t>
            </a:r>
            <a:endParaRPr lang="de-DE" sz="2800" b="1" smtClean="0">
              <a:solidFill>
                <a:srgbClr val="FF0000"/>
              </a:solidFill>
              <a:latin typeface="Times New Roman" panose="02020603050405020304" pitchFamily="18" charset="0"/>
              <a:cs typeface="Times New Roman" panose="02020603050405020304" pitchFamily="18" charset="0"/>
            </a:endParaRPr>
          </a:p>
          <a:p>
            <a:pPr algn="just" eaLnBrk="1" hangingPunct="1">
              <a:spcBef>
                <a:spcPts val="600"/>
              </a:spcBef>
              <a:spcAft>
                <a:spcPts val="600"/>
              </a:spcAft>
              <a:buFontTx/>
              <a:buNone/>
            </a:pPr>
            <a:r>
              <a:rPr lang="de-DE" sz="2800" b="1" smtClean="0">
                <a:solidFill>
                  <a:srgbClr val="FF0000"/>
                </a:solidFill>
                <a:latin typeface="Times New Roman" panose="02020603050405020304" pitchFamily="18" charset="0"/>
                <a:cs typeface="Times New Roman" panose="02020603050405020304" pitchFamily="18" charset="0"/>
              </a:rPr>
              <a:t>b)</a:t>
            </a:r>
            <a:r>
              <a:rPr lang="de-DE" sz="2800" smtClean="0">
                <a:latin typeface="Times New Roman" panose="02020603050405020304" pitchFamily="18" charset="0"/>
                <a:cs typeface="Times New Roman" panose="02020603050405020304" pitchFamily="18" charset="0"/>
              </a:rPr>
              <a:t> Nghe phổ biến quy chế dự thi.</a:t>
            </a:r>
          </a:p>
          <a:p>
            <a:pPr algn="just" eaLnBrk="1" hangingPunct="1">
              <a:spcBef>
                <a:spcPts val="600"/>
              </a:spcBef>
              <a:spcAft>
                <a:spcPts val="600"/>
              </a:spcAft>
            </a:pPr>
            <a:r>
              <a:rPr lang="de-DE" sz="2800" smtClean="0">
                <a:latin typeface="Times New Roman" panose="02020603050405020304" pitchFamily="18" charset="0"/>
                <a:cs typeface="Times New Roman" panose="02020603050405020304" pitchFamily="18" charset="0"/>
              </a:rPr>
              <a:t>Nếu thấy có những sai sót hoặc nhầm lẫn về họ, tên, chữ đệm, ngày, tháng, năm sinh, đối tượng, khu vực ưu tiên, </a:t>
            </a:r>
            <a:r>
              <a:rPr lang="en-US" sz="2800" smtClean="0">
                <a:latin typeface="Times New Roman" panose="02020603050405020304" pitchFamily="18" charset="0"/>
                <a:cs typeface="Times New Roman" panose="02020603050405020304" pitchFamily="18" charset="0"/>
              </a:rPr>
              <a:t> T</a:t>
            </a:r>
            <a:r>
              <a:rPr lang="pt-BR" sz="2800" smtClean="0">
                <a:latin typeface="Times New Roman" panose="02020603050405020304" pitchFamily="18" charset="0"/>
                <a:cs typeface="Times New Roman" panose="02020603050405020304" pitchFamily="18" charset="0"/>
              </a:rPr>
              <a:t>hí sinh phải báo cáo HĐTS để điều chỉnh ngay. Trường hợp bị mất Thẻ dự thi hoặc các giấy tờ cần thiết khác, thí sinh phải báo cáo và làm cam đoan để Uỷ viên phụ trách điểm thi xem xét, xử lý;</a:t>
            </a:r>
            <a:endParaRPr lang="en-US" sz="2800" smtClean="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76200" y="228600"/>
            <a:ext cx="8839200" cy="6324600"/>
          </a:xfrm>
        </p:spPr>
        <p:txBody>
          <a:bodyPr>
            <a:normAutofit fontScale="92500"/>
          </a:bodyPr>
          <a:lstStyle/>
          <a:p>
            <a:pPr algn="just" eaLnBrk="1" hangingPunct="1">
              <a:lnSpc>
                <a:spcPts val="4500"/>
              </a:lnSpc>
              <a:spcBef>
                <a:spcPct val="0"/>
              </a:spcBef>
              <a:buFontTx/>
              <a:buNone/>
            </a:pPr>
            <a:r>
              <a:rPr lang="vi-VN" sz="2800" b="1" smtClean="0">
                <a:solidFill>
                  <a:srgbClr val="FF0000"/>
                </a:solidFill>
                <a:latin typeface="+mj-lt"/>
                <a:cs typeface="Times New Roman" pitchFamily="18" charset="0"/>
              </a:rPr>
              <a:t> 2. </a:t>
            </a:r>
            <a:r>
              <a:rPr lang="vi-VN" sz="2800" smtClean="0">
                <a:solidFill>
                  <a:srgbClr val="0000CC"/>
                </a:solidFill>
                <a:latin typeface="+mj-lt"/>
                <a:cs typeface="Times New Roman" pitchFamily="18" charset="0"/>
              </a:rPr>
              <a:t>Thí sinh phải có mặt tại địa điểm thi đúng ngày, giờ quy định.  </a:t>
            </a:r>
            <a:endParaRPr lang="en-US" sz="2800" smtClean="0">
              <a:solidFill>
                <a:srgbClr val="0000CC"/>
              </a:solidFill>
              <a:latin typeface="+mj-lt"/>
              <a:cs typeface="Times New Roman" pitchFamily="18" charset="0"/>
            </a:endParaRPr>
          </a:p>
          <a:p>
            <a:pPr algn="just" eaLnBrk="1" hangingPunct="1">
              <a:lnSpc>
                <a:spcPts val="4500"/>
              </a:lnSpc>
              <a:spcBef>
                <a:spcPct val="0"/>
              </a:spcBef>
              <a:buFontTx/>
              <a:buNone/>
            </a:pPr>
            <a:r>
              <a:rPr lang="en-US" sz="2800" smtClean="0">
                <a:latin typeface="+mj-lt"/>
                <a:cs typeface="Times New Roman" pitchFamily="18" charset="0"/>
              </a:rPr>
              <a:t>		</a:t>
            </a:r>
            <a:r>
              <a:rPr lang="vi-VN" sz="2800" smtClean="0">
                <a:latin typeface="+mj-lt"/>
                <a:cs typeface="Times New Roman" pitchFamily="18" charset="0"/>
              </a:rPr>
              <a:t>Thí sinh đến chậm quá 15 phút sau khi đã bóc đề thi không được dự thi. Vắng mặt một buổi thi, không được thi tiếp các buổi sau.</a:t>
            </a:r>
            <a:endParaRPr lang="pt-BR" sz="2800" smtClean="0">
              <a:latin typeface="+mj-lt"/>
              <a:cs typeface="Times New Roman" pitchFamily="18" charset="0"/>
            </a:endParaRPr>
          </a:p>
          <a:p>
            <a:pPr algn="just" eaLnBrk="1" hangingPunct="1">
              <a:lnSpc>
                <a:spcPts val="4500"/>
              </a:lnSpc>
              <a:spcBef>
                <a:spcPct val="0"/>
              </a:spcBef>
              <a:buFontTx/>
              <a:buNone/>
            </a:pPr>
            <a:r>
              <a:rPr lang="pt-BR" sz="2800" smtClean="0">
                <a:latin typeface="+mj-lt"/>
                <a:cs typeface="Times New Roman" pitchFamily="18" charset="0"/>
              </a:rPr>
              <a:t>3</a:t>
            </a:r>
            <a:r>
              <a:rPr lang="pt-BR" sz="2800" smtClean="0">
                <a:latin typeface="Times New Roman" panose="02020603050405020304" pitchFamily="18" charset="0"/>
                <a:cs typeface="Times New Roman" panose="02020603050405020304" pitchFamily="18" charset="0"/>
              </a:rPr>
              <a:t>. Khi vào phòng thi, thí sinh phải tuân thủ các quy định sau đây:</a:t>
            </a:r>
          </a:p>
          <a:p>
            <a:pPr algn="just" eaLnBrk="1" hangingPunct="1">
              <a:lnSpc>
                <a:spcPts val="4500"/>
              </a:lnSpc>
              <a:spcBef>
                <a:spcPct val="0"/>
              </a:spcBef>
              <a:buFontTx/>
              <a:buNone/>
            </a:pPr>
            <a:r>
              <a:rPr lang="pt-BR" sz="2800" b="1" smtClean="0">
                <a:solidFill>
                  <a:srgbClr val="FF0000"/>
                </a:solidFill>
                <a:latin typeface="Times New Roman" panose="02020603050405020304" pitchFamily="18" charset="0"/>
                <a:cs typeface="Times New Roman" panose="02020603050405020304" pitchFamily="18" charset="0"/>
              </a:rPr>
              <a:t>a)</a:t>
            </a:r>
            <a:r>
              <a:rPr lang="pt-BR" sz="2800" smtClean="0">
                <a:latin typeface="Times New Roman" panose="02020603050405020304" pitchFamily="18" charset="0"/>
                <a:cs typeface="Times New Roman" panose="02020603050405020304" pitchFamily="18" charset="0"/>
              </a:rPr>
              <a:t>  Xuất trình Giấy chứng minh thư khi CBCT yêu cầu;</a:t>
            </a:r>
            <a:endParaRPr lang="pt-BR" sz="2800" b="1" smtClean="0">
              <a:solidFill>
                <a:srgbClr val="FF0000"/>
              </a:solidFill>
              <a:latin typeface="Times New Roman" panose="02020603050405020304" pitchFamily="18" charset="0"/>
              <a:cs typeface="Times New Roman" panose="02020603050405020304" pitchFamily="18" charset="0"/>
            </a:endParaRPr>
          </a:p>
          <a:p>
            <a:pPr algn="just" eaLnBrk="1" hangingPunct="1">
              <a:lnSpc>
                <a:spcPts val="4500"/>
              </a:lnSpc>
              <a:spcBef>
                <a:spcPct val="0"/>
              </a:spcBef>
              <a:buFontTx/>
              <a:buNone/>
            </a:pPr>
            <a:r>
              <a:rPr lang="pt-BR" sz="2800" b="1" smtClean="0">
                <a:solidFill>
                  <a:srgbClr val="FF0000"/>
                </a:solidFill>
                <a:latin typeface="Times New Roman" panose="02020603050405020304" pitchFamily="18" charset="0"/>
                <a:cs typeface="Times New Roman" panose="02020603050405020304" pitchFamily="18" charset="0"/>
              </a:rPr>
              <a:t>b)</a:t>
            </a:r>
            <a:r>
              <a:rPr lang="pt-BR" sz="2800" smtClean="0">
                <a:latin typeface="Times New Roman" panose="02020603050405020304" pitchFamily="18" charset="0"/>
                <a:cs typeface="Times New Roman" panose="02020603050405020304" pitchFamily="18" charset="0"/>
              </a:rPr>
              <a:t> Chỉ được mang vào phòng thi bút viết, bút chì, compa, tẩy, thước kẻ, thước tính, máy tính bỏ túi không có thẻ nhớ cắm thêm vào và không soạn thảo được văn bản;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 descr="SAM_0405.JPG"/>
          <p:cNvPicPr>
            <a:picLocks noChangeAspect="1"/>
          </p:cNvPicPr>
          <p:nvPr/>
        </p:nvPicPr>
        <p:blipFill>
          <a:blip r:embed="rId2"/>
          <a:srcRect/>
          <a:stretch>
            <a:fillRect/>
          </a:stretch>
        </p:blipFill>
        <p:spPr bwMode="auto">
          <a:xfrm>
            <a:off x="5638800" y="3810000"/>
            <a:ext cx="3336925" cy="2819400"/>
          </a:xfrm>
          <a:prstGeom prst="rect">
            <a:avLst/>
          </a:prstGeom>
          <a:noFill/>
          <a:ln w="9525">
            <a:noFill/>
            <a:miter lim="800000"/>
            <a:headEnd/>
            <a:tailEnd/>
          </a:ln>
        </p:spPr>
      </p:pic>
      <p:sp>
        <p:nvSpPr>
          <p:cNvPr id="26627" name="Content Placeholder 4"/>
          <p:cNvSpPr>
            <a:spLocks noGrp="1"/>
          </p:cNvSpPr>
          <p:nvPr>
            <p:ph idx="1"/>
          </p:nvPr>
        </p:nvSpPr>
        <p:spPr>
          <a:xfrm>
            <a:off x="0" y="304800"/>
            <a:ext cx="8839200" cy="4876800"/>
          </a:xfrm>
        </p:spPr>
        <p:txBody>
          <a:bodyPr/>
          <a:lstStyle/>
          <a:p>
            <a:pPr algn="just">
              <a:buFontTx/>
              <a:buNone/>
            </a:pPr>
            <a:r>
              <a:rPr lang="pt-BR" b="1" dirty="0" smtClean="0">
                <a:solidFill>
                  <a:srgbClr val="FF0000"/>
                </a:solidFill>
                <a:cs typeface="Times New Roman" pitchFamily="18" charset="0"/>
              </a:rPr>
              <a:t> c</a:t>
            </a:r>
            <a:r>
              <a:rPr lang="pt-BR" b="1" dirty="0" smtClean="0">
                <a:solidFill>
                  <a:srgbClr val="FF0000"/>
                </a:solidFill>
                <a:latin typeface="Times New Roman" panose="02020603050405020304" pitchFamily="18" charset="0"/>
                <a:cs typeface="Times New Roman" panose="02020603050405020304" pitchFamily="18" charset="0"/>
              </a:rPr>
              <a:t>)</a:t>
            </a:r>
            <a:r>
              <a:rPr lang="pt-BR" dirty="0" smtClean="0">
                <a:latin typeface="Times New Roman" panose="02020603050405020304" pitchFamily="18" charset="0"/>
                <a:cs typeface="Times New Roman" panose="02020603050405020304" pitchFamily="18" charset="0"/>
              </a:rPr>
              <a:t> </a:t>
            </a:r>
            <a:r>
              <a:rPr lang="de-DE" dirty="0" smtClean="0">
                <a:latin typeface="Times New Roman" panose="02020603050405020304" pitchFamily="18" charset="0"/>
                <a:cs typeface="Times New Roman" panose="02020603050405020304" pitchFamily="18" charset="0"/>
              </a:rPr>
              <a:t>Chỉ được mang vào phòng thi bút viết, bút chì, compa, tẩy, thước kẻ, thước tính, máy tính bỏ túi không có thẻ nhớ cắm thêm vào và không soạn thảo được văn bản; các loại máy ghi âm và ghi hình chỉ có chức năng ghi thông tin mà không truyền được thông tin và không nhận được tín hiệu âm thanh và hình ảnh trực tiếp nếu không có thiết bị hỗ trợ khác</a:t>
            </a:r>
            <a:r>
              <a:rPr lang="pt-BR"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p:txBody>
      </p:sp>
      <p:sp>
        <p:nvSpPr>
          <p:cNvPr id="26628" name="Rectangle 5"/>
          <p:cNvSpPr>
            <a:spLocks noChangeArrowheads="1"/>
          </p:cNvSpPr>
          <p:nvPr/>
        </p:nvSpPr>
        <p:spPr bwMode="auto">
          <a:xfrm>
            <a:off x="304800" y="4419600"/>
            <a:ext cx="5181600" cy="1816100"/>
          </a:xfrm>
          <a:prstGeom prst="rect">
            <a:avLst/>
          </a:prstGeom>
          <a:noFill/>
          <a:ln w="9525">
            <a:noFill/>
            <a:miter lim="800000"/>
            <a:headEnd/>
            <a:tailEnd/>
          </a:ln>
        </p:spPr>
        <p:txBody>
          <a:bodyPr>
            <a:spAutoFit/>
          </a:bodyPr>
          <a:lstStyle/>
          <a:p>
            <a:pPr algn="just"/>
            <a:r>
              <a:rPr lang="pt-BR" sz="2800" b="1">
                <a:solidFill>
                  <a:srgbClr val="FF0000"/>
                </a:solidFill>
                <a:latin typeface="Times New Roman" panose="02020603050405020304" pitchFamily="18" charset="0"/>
                <a:cs typeface="Times New Roman" panose="02020603050405020304" pitchFamily="18" charset="0"/>
              </a:rPr>
              <a:t>d)</a:t>
            </a:r>
            <a:r>
              <a:rPr lang="pt-BR" sz="2800">
                <a:latin typeface="Times New Roman" panose="02020603050405020304" pitchFamily="18" charset="0"/>
                <a:cs typeface="Times New Roman" panose="02020603050405020304" pitchFamily="18" charset="0"/>
              </a:rPr>
              <a:t>Trước khi làm bài thi phải ghi đầy đủ số báo danh (cả phần chữ và phần số) vào giấy thi, giấy nháp;</a:t>
            </a:r>
            <a:endParaRPr lang="en-US" sz="28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304800" y="381000"/>
            <a:ext cx="8610600" cy="5943600"/>
          </a:xfrm>
        </p:spPr>
        <p:txBody>
          <a:bodyPr>
            <a:normAutofit fontScale="70000" lnSpcReduction="20000"/>
          </a:bodyPr>
          <a:lstStyle/>
          <a:p>
            <a:pPr algn="just" eaLnBrk="1" hangingPunct="1">
              <a:lnSpc>
                <a:spcPts val="3800"/>
              </a:lnSpc>
              <a:spcBef>
                <a:spcPts val="1200"/>
              </a:spcBef>
              <a:spcAft>
                <a:spcPts val="1200"/>
              </a:spcAft>
              <a:buFontTx/>
              <a:buNone/>
            </a:pPr>
            <a:r>
              <a:rPr lang="pt-BR" sz="2800" dirty="0" smtClean="0">
                <a:solidFill>
                  <a:srgbClr val="FF0000"/>
                </a:solidFill>
                <a:latin typeface="Times New Roman" panose="02020603050405020304" pitchFamily="18" charset="0"/>
                <a:cs typeface="Times New Roman" panose="02020603050405020304" pitchFamily="18" charset="0"/>
              </a:rPr>
              <a:t>e</a:t>
            </a:r>
            <a:r>
              <a:rPr lang="pt-BR" sz="3400" dirty="0" smtClean="0">
                <a:solidFill>
                  <a:srgbClr val="FF0000"/>
                </a:solidFill>
                <a:latin typeface="Times New Roman" panose="02020603050405020304" pitchFamily="18" charset="0"/>
                <a:cs typeface="Times New Roman" panose="02020603050405020304" pitchFamily="18" charset="0"/>
              </a:rPr>
              <a:t>) </a:t>
            </a:r>
            <a:r>
              <a:rPr lang="pt-BR" sz="3800" dirty="0" smtClean="0">
                <a:latin typeface="Times New Roman" panose="02020603050405020304" pitchFamily="18" charset="0"/>
                <a:cs typeface="Times New Roman" panose="02020603050405020304" pitchFamily="18" charset="0"/>
              </a:rPr>
              <a:t>Bài làm phải viết rõ ràng, sạch sẽ, không nhàu nát, không đánh dấu hoặc làm ký hiệu riêng. Nghiêm cấm làm bài bằng hai thứ mực, mực đỏ, bút chì (trừ hình tròn vẽ bằng com pa được dùng bút chì). Các phần viết hỏng phải dùng thước gạch chéo, </a:t>
            </a:r>
            <a:r>
              <a:rPr lang="pt-BR" sz="3800" dirty="0" smtClean="0">
                <a:solidFill>
                  <a:srgbClr val="FF0000"/>
                </a:solidFill>
                <a:latin typeface="Times New Roman" panose="02020603050405020304" pitchFamily="18" charset="0"/>
                <a:cs typeface="Times New Roman" panose="02020603050405020304" pitchFamily="18" charset="0"/>
              </a:rPr>
              <a:t>không dùng bút xoá</a:t>
            </a:r>
            <a:r>
              <a:rPr lang="pt-BR" sz="3800" dirty="0" smtClean="0">
                <a:latin typeface="Times New Roman" panose="02020603050405020304" pitchFamily="18" charset="0"/>
                <a:cs typeface="Times New Roman" panose="02020603050405020304" pitchFamily="18" charset="0"/>
              </a:rPr>
              <a:t>.</a:t>
            </a:r>
          </a:p>
          <a:p>
            <a:pPr algn="just" eaLnBrk="1" hangingPunct="1">
              <a:lnSpc>
                <a:spcPts val="3800"/>
              </a:lnSpc>
              <a:spcBef>
                <a:spcPts val="600"/>
              </a:spcBef>
              <a:spcAft>
                <a:spcPts val="600"/>
              </a:spcAft>
            </a:pPr>
            <a:r>
              <a:rPr lang="pt-BR" sz="3800" dirty="0" smtClean="0">
                <a:latin typeface="Times New Roman" panose="02020603050405020304" pitchFamily="18" charset="0"/>
                <a:cs typeface="Times New Roman" panose="02020603050405020304" pitchFamily="18" charset="0"/>
              </a:rPr>
              <a:t>Phải bảo vệ bài làm của mình và nghiêm cấm mọi hành vi gian lận, không được xem bài của thí sinh khác, không được trao đổi ý kiến, trao đổi tài liệu khi làm bài;</a:t>
            </a:r>
          </a:p>
          <a:p>
            <a:pPr algn="just" eaLnBrk="1" hangingPunct="1">
              <a:lnSpc>
                <a:spcPts val="3800"/>
              </a:lnSpc>
              <a:spcBef>
                <a:spcPts val="600"/>
              </a:spcBef>
              <a:spcAft>
                <a:spcPts val="600"/>
              </a:spcAft>
              <a:buFontTx/>
              <a:buNone/>
            </a:pPr>
            <a:r>
              <a:rPr lang="pt-BR" sz="3800" dirty="0" smtClean="0">
                <a:latin typeface="Times New Roman" panose="02020603050405020304" pitchFamily="18" charset="0"/>
                <a:cs typeface="Times New Roman" panose="02020603050405020304" pitchFamily="18" charset="0"/>
              </a:rPr>
              <a:t>g) Nếu cần hỏi CBCT điều gì phải hỏi công khai. Phải giữ gìn trật tự, im lặng trong phòng thi. Trường hợp ốm đau bất thường phải báo cáo để CBCT xử lý;</a:t>
            </a:r>
          </a:p>
          <a:p>
            <a:pPr algn="just" eaLnBrk="1" hangingPunct="1">
              <a:lnSpc>
                <a:spcPct val="80000"/>
              </a:lnSpc>
              <a:buFontTx/>
              <a:buNone/>
            </a:pPr>
            <a:endParaRPr lang="en-US" sz="2400" dirty="0" smtClean="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457200" y="76200"/>
            <a:ext cx="8229600" cy="5867400"/>
          </a:xfrm>
        </p:spPr>
        <p:txBody>
          <a:bodyPr>
            <a:normAutofit fontScale="92500"/>
          </a:bodyPr>
          <a:lstStyle/>
          <a:p>
            <a:pPr algn="just" eaLnBrk="1" hangingPunct="1">
              <a:lnSpc>
                <a:spcPct val="150000"/>
              </a:lnSpc>
              <a:spcBef>
                <a:spcPct val="0"/>
              </a:spcBef>
              <a:buFontTx/>
              <a:buNone/>
            </a:pPr>
            <a:r>
              <a:rPr lang="pt-BR" sz="2800" b="1" dirty="0" smtClean="0">
                <a:solidFill>
                  <a:srgbClr val="FF0000"/>
                </a:solidFill>
                <a:latin typeface="Times New Roman" panose="02020603050405020304" pitchFamily="18" charset="0"/>
                <a:cs typeface="Times New Roman" panose="02020603050405020304" pitchFamily="18" charset="0"/>
              </a:rPr>
              <a:t>h) </a:t>
            </a:r>
            <a:r>
              <a:rPr lang="pt-BR" sz="2800" dirty="0" smtClean="0">
                <a:latin typeface="Times New Roman" panose="02020603050405020304" pitchFamily="18" charset="0"/>
                <a:cs typeface="Times New Roman" panose="02020603050405020304" pitchFamily="18" charset="0"/>
              </a:rPr>
              <a:t>Khi hết giờ thi phải ngừng làm bài và nộp bài cho CBCT. </a:t>
            </a:r>
            <a:r>
              <a:rPr lang="en-US" sz="2800" dirty="0" err="1" smtClean="0">
                <a:solidFill>
                  <a:srgbClr val="FF0000"/>
                </a:solidFill>
                <a:latin typeface="Times New Roman" panose="02020603050405020304" pitchFamily="18" charset="0"/>
                <a:cs typeface="Times New Roman" panose="02020603050405020304" pitchFamily="18" charset="0"/>
              </a:rPr>
              <a:t>Không</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làm</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được</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bài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sinh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cũng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phải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nộp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giấy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nộp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bài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sinh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phải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tự</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ghi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rõ</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số</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tờ</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giấy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nộp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ký</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nhận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bản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danh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sách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theo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dõi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sinh</a:t>
            </a:r>
            <a:r>
              <a:rPr lang="en-US" sz="2800" dirty="0" smtClean="0">
                <a:latin typeface="Times New Roman" panose="02020603050405020304" pitchFamily="18" charset="0"/>
                <a:cs typeface="Times New Roman" panose="02020603050405020304" pitchFamily="18" charset="0"/>
              </a:rPr>
              <a:t>; </a:t>
            </a:r>
          </a:p>
          <a:p>
            <a:pPr algn="just" eaLnBrk="1" hangingPunct="1">
              <a:lnSpc>
                <a:spcPct val="150000"/>
              </a:lnSpc>
              <a:spcBef>
                <a:spcPct val="0"/>
              </a:spcBef>
              <a:buFontTx/>
              <a:buNone/>
            </a:pPr>
            <a:r>
              <a:rPr lang="en-US" sz="28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sinh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chỉ</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được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ra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khỏi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phòng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vực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sau</a:t>
            </a:r>
            <a:r>
              <a:rPr lang="en-US" sz="2800" dirty="0" smtClean="0">
                <a:latin typeface="Times New Roman" panose="02020603050405020304" pitchFamily="18" charset="0"/>
                <a:cs typeface="Times New Roman" panose="02020603050405020304" pitchFamily="18" charset="0"/>
              </a:rPr>
              <a:t> 2/3 </a:t>
            </a:r>
            <a:r>
              <a:rPr lang="en-US" sz="2800" dirty="0" err="1" smtClean="0">
                <a:latin typeface="Times New Roman" panose="02020603050405020304" pitchFamily="18" charset="0"/>
                <a:cs typeface="Times New Roman" panose="02020603050405020304" pitchFamily="18" charset="0"/>
              </a:rPr>
              <a:t>thời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gian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bài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sau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nộp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bài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đề</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bộ</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coi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trừ</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trường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hợp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ốm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đau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cần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cấp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cứu</a:t>
            </a:r>
            <a:r>
              <a:rPr lang="en-US" sz="2800" dirty="0" smtClean="0">
                <a:latin typeface="Times New Roman" panose="02020603050405020304" pitchFamily="18" charset="0"/>
                <a:cs typeface="Times New Roman" panose="02020603050405020304" pitchFamily="18" charset="0"/>
              </a:rPr>
              <a:t> do </a:t>
            </a:r>
            <a:r>
              <a:rPr lang="en-US" sz="2800" dirty="0" err="1" smtClean="0">
                <a:latin typeface="Times New Roman" panose="02020603050405020304" pitchFamily="18" charset="0"/>
                <a:cs typeface="Times New Roman" panose="02020603050405020304" pitchFamily="18" charset="0"/>
              </a:rPr>
              <a:t>người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phụ</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trách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điểm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quyết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định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tự</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luận</a:t>
            </a:r>
            <a:r>
              <a:rPr lang="en-US" sz="2800" dirty="0" smtClean="0">
                <a:latin typeface="Times New Roman" panose="02020603050405020304" pitchFamily="18" charset="0"/>
                <a:cs typeface="Times New Roman" panose="02020603050405020304" pitchFamily="18" charset="0"/>
              </a:rPr>
              <a:t>).</a:t>
            </a:r>
          </a:p>
          <a:p>
            <a:pPr eaLnBrk="1" hangingPunct="1">
              <a:lnSpc>
                <a:spcPct val="80000"/>
              </a:lnSpc>
              <a:buFontTx/>
              <a:buNone/>
            </a:pPr>
            <a:endParaRPr lang="en-US"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76200"/>
            <a:ext cx="8229600" cy="1143000"/>
          </a:xfrm>
        </p:spPr>
        <p:txBody>
          <a:bodyPr/>
          <a:lstStyle/>
          <a:p>
            <a:pPr eaLnBrk="1" hangingPunct="1"/>
            <a:r>
              <a:rPr lang="en-US" sz="3600" b="1" smtClean="0">
                <a:solidFill>
                  <a:srgbClr val="FF0000"/>
                </a:solidFill>
                <a:cs typeface="Times New Roman" pitchFamily="18" charset="0"/>
              </a:rPr>
              <a:t>7. Xử lý cán bộ vi phạm quy chế</a:t>
            </a:r>
            <a:br>
              <a:rPr lang="en-US" sz="3600" b="1" smtClean="0">
                <a:solidFill>
                  <a:srgbClr val="FF0000"/>
                </a:solidFill>
                <a:cs typeface="Times New Roman" pitchFamily="18" charset="0"/>
              </a:rPr>
            </a:br>
            <a:r>
              <a:rPr lang="en-US" sz="2800" b="1" u="sng" smtClean="0">
                <a:solidFill>
                  <a:srgbClr val="FF0000"/>
                </a:solidFill>
                <a:cs typeface="Times New Roman" pitchFamily="18" charset="0"/>
              </a:rPr>
              <a:t>Điều 40:</a:t>
            </a:r>
            <a:r>
              <a:rPr lang="en-US" sz="2800" smtClean="0">
                <a:cs typeface="Times New Roman" pitchFamily="18" charset="0"/>
              </a:rPr>
              <a:t> </a:t>
            </a:r>
            <a:r>
              <a:rPr lang="en-US" sz="2800" b="1" smtClean="0">
                <a:solidFill>
                  <a:srgbClr val="0000CC"/>
                </a:solidFill>
                <a:cs typeface="Times New Roman" pitchFamily="18" charset="0"/>
              </a:rPr>
              <a:t>Xử lý cán bộ tuyển sinh vi phạm qui chế</a:t>
            </a:r>
            <a:r>
              <a:rPr lang="en-US" sz="3200" smtClean="0">
                <a:cs typeface="Times New Roman" pitchFamily="18" charset="0"/>
              </a:rPr>
              <a:t> </a:t>
            </a:r>
          </a:p>
        </p:txBody>
      </p:sp>
      <p:sp>
        <p:nvSpPr>
          <p:cNvPr id="29699" name="Rectangle 3"/>
          <p:cNvSpPr>
            <a:spLocks noGrp="1" noChangeArrowheads="1"/>
          </p:cNvSpPr>
          <p:nvPr>
            <p:ph idx="1"/>
          </p:nvPr>
        </p:nvSpPr>
        <p:spPr>
          <a:xfrm>
            <a:off x="0" y="1295400"/>
            <a:ext cx="8915400" cy="4830763"/>
          </a:xfrm>
        </p:spPr>
        <p:txBody>
          <a:bodyPr>
            <a:normAutofit fontScale="92500"/>
          </a:bodyPr>
          <a:lstStyle/>
          <a:p>
            <a:pPr marL="457200" indent="-457200" algn="just" eaLnBrk="1" hangingPunct="1">
              <a:lnSpc>
                <a:spcPct val="150000"/>
              </a:lnSpc>
              <a:spcBef>
                <a:spcPct val="0"/>
              </a:spcBef>
              <a:buFontTx/>
              <a:buAutoNum type="arabicPeriod"/>
            </a:pPr>
            <a:r>
              <a:rPr lang="de-DE" sz="2800" b="1" smtClean="0">
                <a:solidFill>
                  <a:srgbClr val="0000CC"/>
                </a:solidFill>
                <a:latin typeface="Times New Roman" panose="02020603050405020304" pitchFamily="18" charset="0"/>
                <a:cs typeface="Times New Roman" panose="02020603050405020304" pitchFamily="18" charset="0"/>
              </a:rPr>
              <a:t>Người tham gia công tác tuyển sinh có hành vi vi phạm quy chế</a:t>
            </a:r>
            <a:r>
              <a:rPr lang="de-DE" sz="2800" smtClean="0">
                <a:latin typeface="Times New Roman" panose="02020603050405020304" pitchFamily="18" charset="0"/>
                <a:cs typeface="Times New Roman" panose="02020603050405020304" pitchFamily="18" charset="0"/>
              </a:rPr>
              <a:t> </a:t>
            </a:r>
            <a:r>
              <a:rPr lang="de-DE" altLang="en-US" sz="2800" smtClean="0">
                <a:latin typeface="Times New Roman" panose="02020603050405020304" pitchFamily="18" charset="0"/>
                <a:cs typeface="Times New Roman" panose="02020603050405020304" pitchFamily="18" charset="0"/>
              </a:rPr>
              <a:t>(bị phát hiện trong khi làm nhiệm vụ hoặc sau kỳ thi tuyển sinh), nếu có đủ chứng cứ, tuỳ theo mức độ, sẽ bị cơ quan quản lý cán bộ áp dụng quy định tại Luật cán bộ, công chức và  các văn bản quy định về xử lý kỷ luật viên chức, công chức và nghị định 138/2013/NĐ-CP ngày 22/10/2013 của chính phủ về xử phạt hành chính trong lĩnh vực giáo dục.</a:t>
            </a:r>
            <a:endParaRPr lang="de-DE" sz="2800" smtClean="0">
              <a:latin typeface="Times New Roman" panose="02020603050405020304" pitchFamily="18" charset="0"/>
              <a:cs typeface="Times New Roman" panose="02020603050405020304" pitchFamily="18" charset="0"/>
            </a:endParaRPr>
          </a:p>
          <a:p>
            <a:pPr marL="457200" indent="-457200" algn="just" eaLnBrk="1" hangingPunct="1">
              <a:lnSpc>
                <a:spcPct val="90000"/>
              </a:lnSpc>
              <a:buFontTx/>
              <a:buAutoNum type="arabicPeriod"/>
            </a:pPr>
            <a:endParaRPr lang="de-DE" sz="2800" smtClean="0">
              <a:cs typeface="Times New Roman" pitchFamily="18" charset="0"/>
            </a:endParaRPr>
          </a:p>
          <a:p>
            <a:pPr marL="457200" indent="-457200" algn="just" eaLnBrk="1" hangingPunct="1">
              <a:lnSpc>
                <a:spcPct val="90000"/>
              </a:lnSpc>
              <a:buFontTx/>
              <a:buAutoNum type="arabicPeriod"/>
            </a:pPr>
            <a:endParaRPr lang="de-DE" sz="2800" smtClean="0">
              <a:cs typeface="Times New Roman" pitchFamily="18" charset="0"/>
            </a:endParaRPr>
          </a:p>
          <a:p>
            <a:pPr marL="457200" indent="-457200" algn="just" eaLnBrk="1" hangingPunct="1">
              <a:lnSpc>
                <a:spcPct val="90000"/>
              </a:lnSpc>
              <a:buFontTx/>
              <a:buAutoNum type="arabicPeriod"/>
            </a:pPr>
            <a:endParaRPr lang="de-DE" sz="2800" smtClean="0">
              <a:cs typeface="Times New Roman" pitchFamily="18" charset="0"/>
            </a:endParaRPr>
          </a:p>
          <a:p>
            <a:pPr marL="457200" indent="-457200" algn="just" eaLnBrk="1" hangingPunct="1">
              <a:lnSpc>
                <a:spcPct val="90000"/>
              </a:lnSpc>
              <a:buFontTx/>
              <a:buAutoNum type="arabicPeriod"/>
            </a:pPr>
            <a:endParaRPr lang="de-DE" sz="2800" smtClean="0">
              <a:cs typeface="Times New Roman" pitchFamily="18"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81000" y="228600"/>
            <a:ext cx="8229600" cy="1143000"/>
          </a:xfrm>
        </p:spPr>
        <p:txBody>
          <a:bodyPr/>
          <a:lstStyle/>
          <a:p>
            <a:pPr eaLnBrk="1" hangingPunct="1"/>
            <a:r>
              <a:rPr lang="en-US" sz="3600" b="1" smtClean="0">
                <a:solidFill>
                  <a:srgbClr val="FF0000"/>
                </a:solidFill>
                <a:cs typeface="Times New Roman" pitchFamily="18" charset="0"/>
              </a:rPr>
              <a:t>7. Xử lý cán bộ vi phạm quy chế</a:t>
            </a:r>
            <a:br>
              <a:rPr lang="en-US" sz="3600" b="1" smtClean="0">
                <a:solidFill>
                  <a:srgbClr val="FF0000"/>
                </a:solidFill>
                <a:cs typeface="Times New Roman" pitchFamily="18" charset="0"/>
              </a:rPr>
            </a:br>
            <a:r>
              <a:rPr lang="en-US" sz="2800" b="1" u="sng" smtClean="0">
                <a:solidFill>
                  <a:srgbClr val="FF0000"/>
                </a:solidFill>
                <a:cs typeface="Times New Roman" pitchFamily="18" charset="0"/>
              </a:rPr>
              <a:t>Điều 40:</a:t>
            </a:r>
            <a:r>
              <a:rPr lang="en-US" sz="2800" smtClean="0">
                <a:cs typeface="Times New Roman" pitchFamily="18" charset="0"/>
              </a:rPr>
              <a:t> </a:t>
            </a:r>
            <a:r>
              <a:rPr lang="en-US" sz="2800" b="1" smtClean="0">
                <a:solidFill>
                  <a:srgbClr val="0000CC"/>
                </a:solidFill>
                <a:cs typeface="Times New Roman" pitchFamily="18" charset="0"/>
              </a:rPr>
              <a:t>Xử lý cán bộ tuyển sinh vi phạm qui chế</a:t>
            </a:r>
            <a:r>
              <a:rPr lang="en-US" sz="3200" smtClean="0">
                <a:cs typeface="Times New Roman" pitchFamily="18" charset="0"/>
              </a:rPr>
              <a:t> </a:t>
            </a:r>
          </a:p>
        </p:txBody>
      </p:sp>
      <p:sp>
        <p:nvSpPr>
          <p:cNvPr id="30723" name="Rectangle 3"/>
          <p:cNvSpPr>
            <a:spLocks noGrp="1" noChangeArrowheads="1"/>
          </p:cNvSpPr>
          <p:nvPr>
            <p:ph idx="1"/>
          </p:nvPr>
        </p:nvSpPr>
        <p:spPr>
          <a:xfrm>
            <a:off x="228600" y="1646238"/>
            <a:ext cx="8686800" cy="4525962"/>
          </a:xfrm>
        </p:spPr>
        <p:txBody>
          <a:bodyPr/>
          <a:lstStyle/>
          <a:p>
            <a:pPr algn="just" eaLnBrk="1" hangingPunct="1">
              <a:spcBef>
                <a:spcPts val="1200"/>
              </a:spcBef>
              <a:spcAft>
                <a:spcPts val="1200"/>
              </a:spcAft>
              <a:buFontTx/>
              <a:buNone/>
            </a:pPr>
            <a:r>
              <a:rPr lang="de-DE" sz="2800" b="1" smtClean="0">
                <a:solidFill>
                  <a:srgbClr val="FF0000"/>
                </a:solidFill>
                <a:cs typeface="Times New Roman" pitchFamily="18" charset="0"/>
              </a:rPr>
              <a:t>a</a:t>
            </a:r>
            <a:r>
              <a:rPr lang="de-DE" sz="2800" b="1" smtClean="0">
                <a:solidFill>
                  <a:srgbClr val="FF0000"/>
                </a:solidFill>
                <a:latin typeface="Times New Roman" panose="02020603050405020304" pitchFamily="18" charset="0"/>
                <a:cs typeface="Times New Roman" panose="02020603050405020304" pitchFamily="18" charset="0"/>
              </a:rPr>
              <a:t>)</a:t>
            </a:r>
            <a:r>
              <a:rPr lang="de-DE" sz="2800" smtClean="0">
                <a:latin typeface="Times New Roman" panose="02020603050405020304" pitchFamily="18" charset="0"/>
                <a:cs typeface="Times New Roman" panose="02020603050405020304" pitchFamily="18" charset="0"/>
              </a:rPr>
              <a:t> Khiển trách đối với những người phạm lỗi nhẹ trong khi thi hành nhiệm vụ.</a:t>
            </a:r>
          </a:p>
          <a:p>
            <a:pPr algn="just" eaLnBrk="1" hangingPunct="1">
              <a:spcBef>
                <a:spcPts val="1200"/>
              </a:spcBef>
              <a:spcAft>
                <a:spcPts val="1200"/>
              </a:spcAft>
              <a:buFontTx/>
              <a:buNone/>
            </a:pPr>
            <a:r>
              <a:rPr lang="de-DE" sz="2800" b="1" smtClean="0">
                <a:solidFill>
                  <a:srgbClr val="FF0000"/>
                </a:solidFill>
                <a:latin typeface="Times New Roman" panose="02020603050405020304" pitchFamily="18" charset="0"/>
                <a:cs typeface="Times New Roman" panose="02020603050405020304" pitchFamily="18" charset="0"/>
              </a:rPr>
              <a:t>b)</a:t>
            </a:r>
            <a:r>
              <a:rPr lang="de-DE" sz="2800" smtClean="0">
                <a:latin typeface="Times New Roman" panose="02020603050405020304" pitchFamily="18" charset="0"/>
                <a:cs typeface="Times New Roman" panose="02020603050405020304" pitchFamily="18" charset="0"/>
              </a:rPr>
              <a:t> Cảnh cáo đối với những người vi phạm một trong các lỗi sau đây:</a:t>
            </a:r>
          </a:p>
          <a:p>
            <a:pPr algn="just" eaLnBrk="1" hangingPunct="1">
              <a:spcBef>
                <a:spcPts val="1200"/>
              </a:spcBef>
              <a:spcAft>
                <a:spcPts val="1200"/>
              </a:spcAft>
              <a:buFont typeface="Wingdings" pitchFamily="2" charset="2"/>
              <a:buChar char="ü"/>
            </a:pPr>
            <a:r>
              <a:rPr lang="de-DE" sz="2800" smtClean="0">
                <a:latin typeface="Times New Roman" panose="02020603050405020304" pitchFamily="18" charset="0"/>
                <a:cs typeface="Times New Roman" panose="02020603050405020304" pitchFamily="18" charset="0"/>
              </a:rPr>
              <a:t>Để cho thí sinh tự do quay cóp, mang và sử dụng tài liệu hoặc các phương tiện kỹ thuật thu, phát, truyền tin, ghi âm... tại phòng thi, bị cán bộ giám sát phòng thi hoặc cán bộ thanh tra tuyển sinh phát hiện và lập biên bản.</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5"/>
          <p:cNvSpPr txBox="1">
            <a:spLocks noChangeArrowheads="1"/>
          </p:cNvSpPr>
          <p:nvPr/>
        </p:nvSpPr>
        <p:spPr bwMode="auto">
          <a:xfrm>
            <a:off x="228600" y="822325"/>
            <a:ext cx="8915400" cy="1077218"/>
          </a:xfrm>
          <a:prstGeom prst="rect">
            <a:avLst/>
          </a:prstGeom>
          <a:noFill/>
          <a:ln w="9525">
            <a:noFill/>
            <a:miter lim="800000"/>
            <a:headEnd/>
            <a:tailEnd/>
          </a:ln>
        </p:spPr>
        <p:txBody>
          <a:bodyPr>
            <a:spAutoFit/>
          </a:bodyPr>
          <a:lstStyle/>
          <a:p>
            <a:pPr marL="514350" indent="-514350" algn="ctr">
              <a:buFontTx/>
              <a:buAutoNum type="arabicPeriod"/>
            </a:pPr>
            <a:r>
              <a:rPr lang="en-US" sz="3200" b="1" dirty="0" err="1">
                <a:solidFill>
                  <a:srgbClr val="0033CC"/>
                </a:solidFill>
                <a:latin typeface="Times New Roman" pitchFamily="18" charset="0"/>
                <a:cs typeface="Times New Roman" pitchFamily="18" charset="0"/>
              </a:rPr>
              <a:t>Công</a:t>
            </a:r>
            <a:r>
              <a:rPr lang="en-US" sz="3200" b="1" dirty="0">
                <a:solidFill>
                  <a:srgbClr val="0033CC"/>
                </a:solidFill>
                <a:latin typeface="Times New Roman" pitchFamily="18" charset="0"/>
                <a:cs typeface="Times New Roman" pitchFamily="18" charset="0"/>
              </a:rPr>
              <a:t> </a:t>
            </a:r>
            <a:r>
              <a:rPr lang="en-US" sz="3200" b="1" dirty="0" err="1">
                <a:solidFill>
                  <a:srgbClr val="0033CC"/>
                </a:solidFill>
                <a:latin typeface="Times New Roman" pitchFamily="18" charset="0"/>
                <a:cs typeface="Times New Roman" pitchFamily="18" charset="0"/>
              </a:rPr>
              <a:t>tác</a:t>
            </a:r>
            <a:r>
              <a:rPr lang="en-US" sz="3200" b="1" dirty="0">
                <a:solidFill>
                  <a:srgbClr val="0033CC"/>
                </a:solidFill>
                <a:latin typeface="Times New Roman" pitchFamily="18" charset="0"/>
                <a:cs typeface="Times New Roman" pitchFamily="18" charset="0"/>
              </a:rPr>
              <a:t> </a:t>
            </a:r>
            <a:r>
              <a:rPr lang="en-US" sz="3200" b="1" err="1">
                <a:solidFill>
                  <a:srgbClr val="0033CC"/>
                </a:solidFill>
                <a:latin typeface="Times New Roman" pitchFamily="18" charset="0"/>
                <a:cs typeface="Times New Roman" pitchFamily="18" charset="0"/>
              </a:rPr>
              <a:t>tuyển</a:t>
            </a:r>
            <a:r>
              <a:rPr lang="en-US" sz="3200" b="1">
                <a:solidFill>
                  <a:srgbClr val="0033CC"/>
                </a:solidFill>
                <a:latin typeface="Times New Roman" pitchFamily="18" charset="0"/>
                <a:cs typeface="Times New Roman" pitchFamily="18" charset="0"/>
              </a:rPr>
              <a:t> </a:t>
            </a:r>
            <a:r>
              <a:rPr lang="en-US" sz="3200" b="1" smtClean="0">
                <a:solidFill>
                  <a:srgbClr val="0033CC"/>
                </a:solidFill>
                <a:latin typeface="Times New Roman" pitchFamily="18" charset="0"/>
                <a:cs typeface="Times New Roman" pitchFamily="18" charset="0"/>
              </a:rPr>
              <a:t>sinh</a:t>
            </a:r>
            <a:r>
              <a:rPr lang="en-US" sz="3200" b="1">
                <a:solidFill>
                  <a:srgbClr val="0033CC"/>
                </a:solidFill>
                <a:latin typeface="Times New Roman" pitchFamily="18" charset="0"/>
                <a:cs typeface="Times New Roman" pitchFamily="18" charset="0"/>
              </a:rPr>
              <a:t> </a:t>
            </a:r>
            <a:r>
              <a:rPr lang="en-US" sz="3200" b="1" smtClean="0">
                <a:solidFill>
                  <a:srgbClr val="0033CC"/>
                </a:solidFill>
                <a:latin typeface="Times New Roman" pitchFamily="18" charset="0"/>
                <a:cs typeface="Times New Roman" pitchFamily="18" charset="0"/>
              </a:rPr>
              <a:t>đào tạo liên thông từ cao đẳng lên đại học và bằng</a:t>
            </a:r>
            <a:endParaRPr lang="en-US" sz="3200" b="1" dirty="0">
              <a:solidFill>
                <a:srgbClr val="0033CC"/>
              </a:solidFill>
              <a:latin typeface="Times New Roman" pitchFamily="18" charset="0"/>
              <a:cs typeface="Times New Roman" pitchFamily="18" charset="0"/>
            </a:endParaRPr>
          </a:p>
        </p:txBody>
      </p:sp>
      <p:sp>
        <p:nvSpPr>
          <p:cNvPr id="4099" name="TextBox 6"/>
          <p:cNvSpPr txBox="1">
            <a:spLocks noChangeArrowheads="1"/>
          </p:cNvSpPr>
          <p:nvPr/>
        </p:nvSpPr>
        <p:spPr bwMode="auto">
          <a:xfrm>
            <a:off x="152400" y="2209800"/>
            <a:ext cx="8839200" cy="1643527"/>
          </a:xfrm>
          <a:prstGeom prst="rect">
            <a:avLst/>
          </a:prstGeom>
          <a:noFill/>
          <a:ln w="9525">
            <a:noFill/>
            <a:miter lim="800000"/>
            <a:headEnd/>
            <a:tailEnd/>
          </a:ln>
        </p:spPr>
        <p:txBody>
          <a:bodyPr>
            <a:spAutoFit/>
          </a:bodyPr>
          <a:lstStyle/>
          <a:p>
            <a:pPr algn="ctr">
              <a:lnSpc>
                <a:spcPct val="120000"/>
              </a:lnSpc>
              <a:spcBef>
                <a:spcPct val="30000"/>
              </a:spcBef>
            </a:pPr>
            <a:r>
              <a:rPr lang="en-US" sz="2800" b="1">
                <a:solidFill>
                  <a:srgbClr val="FF0000"/>
                </a:solidFill>
                <a:latin typeface="Times New Roman" pitchFamily="18" charset="0"/>
                <a:cs typeface="Times New Roman" pitchFamily="18" charset="0"/>
              </a:rPr>
              <a:t>Tổ chức thi tuyển sinh đào tạo </a:t>
            </a:r>
            <a:r>
              <a:rPr lang="en-US" sz="2800" b="1" smtClean="0">
                <a:solidFill>
                  <a:srgbClr val="FF0000"/>
                </a:solidFill>
                <a:latin typeface="Times New Roman" pitchFamily="18" charset="0"/>
                <a:cs typeface="Times New Roman" pitchFamily="18" charset="0"/>
              </a:rPr>
              <a:t>liên thông từ cao đẳng lên đại học và bằng đại học thứ 2 </a:t>
            </a:r>
            <a:r>
              <a:rPr lang="en-US" sz="2800" b="1" smtClean="0">
                <a:solidFill>
                  <a:srgbClr val="FF0000"/>
                </a:solidFill>
                <a:latin typeface="Times New Roman" pitchFamily="18" charset="0"/>
                <a:cs typeface="Times New Roman" pitchFamily="18" charset="0"/>
              </a:rPr>
              <a:t>được </a:t>
            </a:r>
            <a:r>
              <a:rPr lang="en-US" sz="2800" b="1">
                <a:solidFill>
                  <a:srgbClr val="FF0000"/>
                </a:solidFill>
                <a:latin typeface="Times New Roman" pitchFamily="18" charset="0"/>
                <a:cs typeface="Times New Roman" pitchFamily="18" charset="0"/>
              </a:rPr>
              <a:t>thực hiện theo yêu cầu của việc tổ chức kỳ thi tuyển sinh</a:t>
            </a:r>
          </a:p>
        </p:txBody>
      </p:sp>
      <p:sp>
        <p:nvSpPr>
          <p:cNvPr id="5" name="Rectangle 3"/>
          <p:cNvSpPr txBox="1">
            <a:spLocks noChangeArrowheads="1"/>
          </p:cNvSpPr>
          <p:nvPr/>
        </p:nvSpPr>
        <p:spPr bwMode="auto">
          <a:xfrm>
            <a:off x="152400" y="4267200"/>
            <a:ext cx="8763000" cy="1676400"/>
          </a:xfrm>
          <a:prstGeom prst="rect">
            <a:avLst/>
          </a:prstGeom>
          <a:noFill/>
          <a:ln w="9525">
            <a:noFill/>
            <a:miter lim="800000"/>
            <a:headEnd/>
            <a:tailEnd/>
          </a:ln>
        </p:spPr>
        <p:txBody>
          <a:bodyPr/>
          <a:lstStyle/>
          <a:p>
            <a:pPr marL="1066800" lvl="1" indent="-609600" eaLnBrk="1" hangingPunct="1">
              <a:lnSpc>
                <a:spcPct val="110000"/>
              </a:lnSpc>
              <a:spcBef>
                <a:spcPct val="25000"/>
              </a:spcBef>
              <a:buClr>
                <a:srgbClr val="F9213B"/>
              </a:buClr>
              <a:buFont typeface="Arial" charset="0"/>
              <a:buChar char="•"/>
            </a:pPr>
            <a:r>
              <a:rPr lang="en-US" sz="2800" b="1" smtClean="0">
                <a:latin typeface="Times New Roman" pitchFamily="18" charset="0"/>
                <a:cs typeface="Times New Roman" pitchFamily="18" charset="0"/>
              </a:rPr>
              <a:t>Số thí sinh đăng ký dự thi: </a:t>
            </a:r>
            <a:r>
              <a:rPr lang="en-US" sz="2800" b="1" smtClean="0">
                <a:solidFill>
                  <a:srgbClr val="FF0000"/>
                </a:solidFill>
                <a:latin typeface="Times New Roman" pitchFamily="18" charset="0"/>
                <a:cs typeface="Times New Roman" pitchFamily="18" charset="0"/>
              </a:rPr>
              <a:t>87</a:t>
            </a:r>
          </a:p>
          <a:p>
            <a:pPr marL="1066800" lvl="1" indent="-609600" eaLnBrk="1" hangingPunct="1">
              <a:lnSpc>
                <a:spcPct val="110000"/>
              </a:lnSpc>
              <a:spcBef>
                <a:spcPct val="25000"/>
              </a:spcBef>
              <a:buClr>
                <a:srgbClr val="F9213B"/>
              </a:buClr>
              <a:buFont typeface="Arial" charset="0"/>
              <a:buChar char="•"/>
            </a:pPr>
            <a:r>
              <a:rPr lang="en-US" sz="2800" b="1" smtClean="0">
                <a:latin typeface="Times New Roman" pitchFamily="18" charset="0"/>
                <a:cs typeface="Times New Roman" pitchFamily="18" charset="0"/>
              </a:rPr>
              <a:t>Số lượng phòng thi: </a:t>
            </a:r>
            <a:r>
              <a:rPr lang="en-US" sz="2800" b="1" smtClean="0">
                <a:latin typeface="Times New Roman" pitchFamily="18" charset="0"/>
                <a:cs typeface="Times New Roman" pitchFamily="18" charset="0"/>
              </a:rPr>
              <a:t>4</a:t>
            </a:r>
            <a:endParaRPr lang="en-US" sz="2800" b="1" dirty="0">
              <a:latin typeface="Times New Roman" pitchFamily="18" charset="0"/>
              <a:cs typeface="Times New Roman" pitchFamily="18" charset="0"/>
            </a:endParaRPr>
          </a:p>
          <a:p>
            <a:pPr marL="609600" indent="-609600" eaLnBrk="1" hangingPunct="1">
              <a:lnSpc>
                <a:spcPct val="90000"/>
              </a:lnSpc>
              <a:spcBef>
                <a:spcPct val="20000"/>
              </a:spcBef>
              <a:buClr>
                <a:srgbClr val="F9213B"/>
              </a:buClr>
            </a:pPr>
            <a:r>
              <a:rPr lang="en-US" sz="3200" b="1" dirty="0">
                <a:solidFill>
                  <a:srgbClr val="0033CC"/>
                </a:solidFill>
                <a:latin typeface="Times New Roman" pitchFamily="18" charset="0"/>
                <a:cs typeface="Times New Roman" pitchFamily="18" charset="0"/>
              </a:rPr>
              <a:t> </a:t>
            </a:r>
            <a:r>
              <a:rPr lang="en-US" dirty="0"/>
              <a:t> </a:t>
            </a:r>
            <a:endParaRPr lang="en-US" sz="3200" b="1" dirty="0">
              <a:solidFill>
                <a:srgbClr val="0033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box(in)">
                                      <p:cBhvr>
                                        <p:cTn id="7" dur="500"/>
                                        <p:tgtEl>
                                          <p:spTgt spid="409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944562"/>
          </a:xfrm>
        </p:spPr>
        <p:txBody>
          <a:bodyPr>
            <a:normAutofit fontScale="90000"/>
          </a:bodyPr>
          <a:lstStyle/>
          <a:p>
            <a:pPr eaLnBrk="1" hangingPunct="1"/>
            <a:r>
              <a:rPr lang="en-US" sz="3600" b="1" smtClean="0">
                <a:solidFill>
                  <a:srgbClr val="FF0000"/>
                </a:solidFill>
                <a:cs typeface="Times New Roman" pitchFamily="18" charset="0"/>
              </a:rPr>
              <a:t>7. Xử lý cán bộ vi phạm quy chế</a:t>
            </a:r>
            <a:br>
              <a:rPr lang="en-US" sz="3600" b="1" smtClean="0">
                <a:solidFill>
                  <a:srgbClr val="FF0000"/>
                </a:solidFill>
                <a:cs typeface="Times New Roman" pitchFamily="18" charset="0"/>
              </a:rPr>
            </a:br>
            <a:r>
              <a:rPr lang="en-US" sz="2800" b="1" u="sng" smtClean="0">
                <a:solidFill>
                  <a:srgbClr val="FF0000"/>
                </a:solidFill>
                <a:cs typeface="Times New Roman" pitchFamily="18" charset="0"/>
              </a:rPr>
              <a:t>Điều 40:</a:t>
            </a:r>
            <a:r>
              <a:rPr lang="en-US" sz="2800" smtClean="0">
                <a:cs typeface="Times New Roman" pitchFamily="18" charset="0"/>
              </a:rPr>
              <a:t> </a:t>
            </a:r>
            <a:r>
              <a:rPr lang="en-US" sz="2800" b="1" smtClean="0">
                <a:solidFill>
                  <a:srgbClr val="0000CC"/>
                </a:solidFill>
                <a:cs typeface="Times New Roman" pitchFamily="18" charset="0"/>
              </a:rPr>
              <a:t>Xử lý cán bộ tuyển sinh vi phạm qui chế</a:t>
            </a:r>
            <a:r>
              <a:rPr lang="en-US" sz="3200" smtClean="0">
                <a:cs typeface="Times New Roman" pitchFamily="18" charset="0"/>
              </a:rPr>
              <a:t> </a:t>
            </a:r>
          </a:p>
        </p:txBody>
      </p:sp>
      <p:sp>
        <p:nvSpPr>
          <p:cNvPr id="31747" name="Rectangle 3"/>
          <p:cNvSpPr>
            <a:spLocks noGrp="1" noChangeArrowheads="1"/>
          </p:cNvSpPr>
          <p:nvPr>
            <p:ph idx="1"/>
          </p:nvPr>
        </p:nvSpPr>
        <p:spPr/>
        <p:txBody>
          <a:bodyPr>
            <a:normAutofit lnSpcReduction="10000"/>
          </a:bodyPr>
          <a:lstStyle/>
          <a:p>
            <a:pPr algn="just" eaLnBrk="1" hangingPunct="1">
              <a:buFontTx/>
              <a:buNone/>
            </a:pPr>
            <a:r>
              <a:rPr lang="de-DE" sz="2800" b="1" smtClean="0">
                <a:solidFill>
                  <a:srgbClr val="FF0000"/>
                </a:solidFill>
                <a:cs typeface="Times New Roman" pitchFamily="18" charset="0"/>
              </a:rPr>
              <a:t>c</a:t>
            </a:r>
            <a:r>
              <a:rPr lang="de-DE" sz="2800" b="1" smtClean="0">
                <a:solidFill>
                  <a:srgbClr val="FF0000"/>
                </a:solidFill>
                <a:latin typeface="Times New Roman" panose="02020603050405020304" pitchFamily="18" charset="0"/>
                <a:cs typeface="Times New Roman" panose="02020603050405020304" pitchFamily="18" charset="0"/>
              </a:rPr>
              <a:t>)</a:t>
            </a:r>
            <a:r>
              <a:rPr lang="de-DE" sz="2800" smtClean="0">
                <a:latin typeface="Times New Roman" panose="02020603050405020304" pitchFamily="18" charset="0"/>
                <a:cs typeface="Times New Roman" panose="02020603050405020304" pitchFamily="18" charset="0"/>
              </a:rPr>
              <a:t> Tuỳ theo mức độ vi phạm có thể bị hạ bậc lương, hạ ngạch, cách chức hoặc chuyển đi làm công tác khác (nếu là cán bộ công chức, viên chức trong các cơ quan doanh nghiệp Nhà nước), buộc thôi học (nếu là sinh viên đi coi thi)  đối với những người vi phạm một trong các lỗi sau đây:</a:t>
            </a:r>
          </a:p>
          <a:p>
            <a:pPr algn="just" eaLnBrk="1" hangingPunct="1">
              <a:buFontTx/>
              <a:buNone/>
            </a:pPr>
            <a:r>
              <a:rPr lang="de-DE" sz="2800" smtClean="0">
                <a:latin typeface="Times New Roman" panose="02020603050405020304" pitchFamily="18" charset="0"/>
                <a:cs typeface="Times New Roman" panose="02020603050405020304" pitchFamily="18" charset="0"/>
              </a:rPr>
              <a:t>	- Trực tiếp giải bài rồi hướng dẫn cho thí sinh lúc đang thi.</a:t>
            </a:r>
          </a:p>
          <a:p>
            <a:pPr algn="just" eaLnBrk="1" hangingPunct="1">
              <a:buFontTx/>
              <a:buNone/>
            </a:pPr>
            <a:r>
              <a:rPr lang="de-DE" sz="800" smtClean="0">
                <a:latin typeface="Times New Roman" panose="02020603050405020304" pitchFamily="18" charset="0"/>
                <a:cs typeface="Times New Roman" panose="02020603050405020304" pitchFamily="18" charset="0"/>
              </a:rPr>
              <a:t/>
            </a:r>
            <a:br>
              <a:rPr lang="de-DE" sz="800" smtClean="0">
                <a:latin typeface="Times New Roman" panose="02020603050405020304" pitchFamily="18" charset="0"/>
                <a:cs typeface="Times New Roman" panose="02020603050405020304" pitchFamily="18" charset="0"/>
              </a:rPr>
            </a:br>
            <a:r>
              <a:rPr lang="de-DE" sz="2800" smtClean="0">
                <a:latin typeface="Times New Roman" panose="02020603050405020304" pitchFamily="18" charset="0"/>
                <a:cs typeface="Times New Roman" panose="02020603050405020304" pitchFamily="18" charset="0"/>
              </a:rPr>
              <a:t>- Lấy bài thi của thí sinh làm được giao cho thí sinh khác.</a:t>
            </a:r>
          </a:p>
          <a:p>
            <a:pPr algn="just" eaLnBrk="1" hangingPunct="1">
              <a:buFontTx/>
              <a:buNone/>
            </a:pPr>
            <a:endParaRPr lang="de-DE" sz="2800" smtClean="0">
              <a:cs typeface="Times New Roman" pitchFamily="18" charset="0"/>
            </a:endParaRPr>
          </a:p>
          <a:p>
            <a:pPr eaLnBrk="1" hangingPunct="1">
              <a:buFontTx/>
              <a:buNone/>
            </a:pPr>
            <a:endParaRPr lang="de-DE" sz="2800" smtClean="0">
              <a:cs typeface="Times New Roman" pitchFamily="18" charset="0"/>
            </a:endParaRPr>
          </a:p>
          <a:p>
            <a:pPr eaLnBrk="1" hangingPunct="1">
              <a:buFontTx/>
              <a:buNone/>
            </a:pPr>
            <a:endParaRPr lang="de-DE" sz="2800" smtClean="0">
              <a:cs typeface="Times New Roman" pitchFamily="18" charset="0"/>
            </a:endParaRPr>
          </a:p>
          <a:p>
            <a:pPr eaLnBrk="1" hangingPunct="1">
              <a:lnSpc>
                <a:spcPct val="80000"/>
              </a:lnSpc>
              <a:buFontTx/>
              <a:buNone/>
            </a:pPr>
            <a:endParaRPr lang="de-DE" sz="2800" b="1" smtClean="0">
              <a:solidFill>
                <a:srgbClr val="FF0000"/>
              </a:solidFill>
              <a:cs typeface="Times New Roman" pitchFamily="18" charset="0"/>
            </a:endParaRPr>
          </a:p>
          <a:p>
            <a:pPr eaLnBrk="1" hangingPunct="1">
              <a:lnSpc>
                <a:spcPct val="80000"/>
              </a:lnSpc>
              <a:buFontTx/>
              <a:buNone/>
            </a:pPr>
            <a:endParaRPr lang="de-DE" sz="2800" b="1" smtClean="0">
              <a:solidFill>
                <a:srgbClr val="FF0000"/>
              </a:solidFill>
              <a:cs typeface="Times New Roman" pitchFamily="18" charset="0"/>
            </a:endParaRPr>
          </a:p>
          <a:p>
            <a:pPr eaLnBrk="1" hangingPunct="1">
              <a:lnSpc>
                <a:spcPct val="80000"/>
              </a:lnSpc>
              <a:buFontTx/>
              <a:buNone/>
            </a:pPr>
            <a:endParaRPr lang="de-DE" sz="2800" b="1" smtClean="0">
              <a:solidFill>
                <a:srgbClr val="FF0000"/>
              </a:solidFill>
              <a:cs typeface="Times New Roman" pitchFamily="18" charset="0"/>
            </a:endParaRPr>
          </a:p>
          <a:p>
            <a:pPr eaLnBrk="1" hangingPunct="1">
              <a:lnSpc>
                <a:spcPct val="80000"/>
              </a:lnSpc>
              <a:buFontTx/>
              <a:buNone/>
            </a:pPr>
            <a:endParaRPr lang="de-DE" sz="2800" b="1" smtClean="0">
              <a:solidFill>
                <a:srgbClr val="FF0000"/>
              </a:solidFill>
              <a:cs typeface="Times New Roman" pitchFamily="18"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3400" y="152400"/>
            <a:ext cx="8229600" cy="563563"/>
          </a:xfrm>
        </p:spPr>
        <p:txBody>
          <a:bodyPr>
            <a:normAutofit fontScale="90000"/>
          </a:bodyPr>
          <a:lstStyle/>
          <a:p>
            <a:pPr eaLnBrk="1" hangingPunct="1"/>
            <a:r>
              <a:rPr lang="en-US" sz="3200" b="1" smtClean="0">
                <a:solidFill>
                  <a:srgbClr val="FF0000"/>
                </a:solidFill>
                <a:cs typeface="Times New Roman" pitchFamily="18" charset="0"/>
              </a:rPr>
              <a:t>7. Xử lý cán bộ vi phạm quy chế</a:t>
            </a:r>
            <a:r>
              <a:rPr lang="en-US" sz="2800" b="1" u="sng" smtClean="0">
                <a:solidFill>
                  <a:srgbClr val="FF0000"/>
                </a:solidFill>
                <a:cs typeface="Times New Roman" pitchFamily="18" charset="0"/>
              </a:rPr>
              <a:t/>
            </a:r>
            <a:br>
              <a:rPr lang="en-US" sz="2800" b="1" u="sng" smtClean="0">
                <a:solidFill>
                  <a:srgbClr val="FF0000"/>
                </a:solidFill>
                <a:cs typeface="Times New Roman" pitchFamily="18" charset="0"/>
              </a:rPr>
            </a:br>
            <a:r>
              <a:rPr lang="en-US" sz="2800" b="1" u="sng" smtClean="0">
                <a:solidFill>
                  <a:srgbClr val="FF0000"/>
                </a:solidFill>
                <a:cs typeface="Times New Roman" pitchFamily="18" charset="0"/>
              </a:rPr>
              <a:t>Điều 40:</a:t>
            </a:r>
            <a:r>
              <a:rPr lang="en-US" sz="2800" smtClean="0">
                <a:cs typeface="Times New Roman" pitchFamily="18" charset="0"/>
              </a:rPr>
              <a:t> </a:t>
            </a:r>
            <a:r>
              <a:rPr lang="en-US" sz="2800" b="1" smtClean="0">
                <a:solidFill>
                  <a:srgbClr val="0000CC"/>
                </a:solidFill>
                <a:cs typeface="Times New Roman" pitchFamily="18" charset="0"/>
              </a:rPr>
              <a:t>Xử lý cán bộ tuyển sinh vi phạm qui chế</a:t>
            </a:r>
            <a:r>
              <a:rPr lang="en-US" sz="3200" smtClean="0">
                <a:cs typeface="Times New Roman" pitchFamily="18" charset="0"/>
              </a:rPr>
              <a:t> </a:t>
            </a:r>
          </a:p>
        </p:txBody>
      </p:sp>
      <p:sp>
        <p:nvSpPr>
          <p:cNvPr id="82947" name="Rectangle 3"/>
          <p:cNvSpPr>
            <a:spLocks noGrp="1" noChangeArrowheads="1"/>
          </p:cNvSpPr>
          <p:nvPr>
            <p:ph idx="1"/>
          </p:nvPr>
        </p:nvSpPr>
        <p:spPr>
          <a:xfrm>
            <a:off x="304800" y="1066800"/>
            <a:ext cx="8686800" cy="5791200"/>
          </a:xfrm>
        </p:spPr>
        <p:txBody>
          <a:bodyPr>
            <a:normAutofit fontScale="92500"/>
          </a:bodyPr>
          <a:lstStyle/>
          <a:p>
            <a:pPr algn="just" eaLnBrk="1" hangingPunct="1">
              <a:lnSpc>
                <a:spcPts val="2600"/>
              </a:lnSpc>
              <a:spcBef>
                <a:spcPts val="600"/>
              </a:spcBef>
              <a:spcAft>
                <a:spcPts val="600"/>
              </a:spcAft>
              <a:buFontTx/>
              <a:buNone/>
              <a:defRPr/>
            </a:pPr>
            <a:r>
              <a:rPr lang="de-DE" sz="2800" b="1" dirty="0" smtClean="0">
                <a:solidFill>
                  <a:srgbClr val="FF0000"/>
                </a:solidFill>
                <a:latin typeface="Times New Roman" panose="02020603050405020304" pitchFamily="18" charset="0"/>
                <a:cs typeface="Times New Roman" panose="02020603050405020304" pitchFamily="18" charset="0"/>
              </a:rPr>
              <a:t>d)</a:t>
            </a:r>
            <a:r>
              <a:rPr lang="de-DE" sz="2800" dirty="0" smtClean="0">
                <a:latin typeface="Times New Roman" panose="02020603050405020304" pitchFamily="18" charset="0"/>
                <a:cs typeface="Times New Roman" panose="02020603050405020304" pitchFamily="18" charset="0"/>
              </a:rPr>
              <a:t> </a:t>
            </a:r>
            <a:r>
              <a:rPr lang="de-DE" sz="3400" dirty="0" smtClean="0">
                <a:latin typeface="Times New Roman" panose="02020603050405020304" pitchFamily="18" charset="0"/>
                <a:cs typeface="Times New Roman" panose="02020603050405020304" pitchFamily="18" charset="0"/>
              </a:rPr>
              <a:t>Buộc thôi việc hoặc bị xử lý theo pháp luật đối với người có một trong các hành vi sai phạm sau đây: </a:t>
            </a:r>
          </a:p>
          <a:p>
            <a:pPr algn="just">
              <a:lnSpc>
                <a:spcPts val="2600"/>
              </a:lnSpc>
              <a:spcBef>
                <a:spcPts val="600"/>
              </a:spcBef>
              <a:spcAft>
                <a:spcPts val="600"/>
              </a:spcAft>
              <a:buFont typeface="Wingdings" pitchFamily="2" charset="2"/>
              <a:buChar char="ü"/>
              <a:defRPr/>
            </a:pPr>
            <a:r>
              <a:rPr lang="de-DE" sz="3400" dirty="0" smtClean="0">
                <a:latin typeface="Times New Roman" panose="02020603050405020304" pitchFamily="18" charset="0"/>
                <a:cs typeface="Times New Roman" panose="02020603050405020304" pitchFamily="18" charset="0"/>
              </a:rPr>
              <a:t>Đưa đề thi ra ngoài khu vực thi hoặc đưa bài giải từ ngoài vào phòng thi</a:t>
            </a:r>
          </a:p>
          <a:p>
            <a:pPr algn="just">
              <a:lnSpc>
                <a:spcPts val="2600"/>
              </a:lnSpc>
              <a:spcBef>
                <a:spcPts val="600"/>
              </a:spcBef>
              <a:spcAft>
                <a:spcPts val="600"/>
              </a:spcAft>
              <a:buFont typeface="Wingdings" pitchFamily="2" charset="2"/>
              <a:buChar char="ü"/>
              <a:defRPr/>
            </a:pPr>
            <a:r>
              <a:rPr lang="de-DE" sz="3400" dirty="0" smtClean="0">
                <a:latin typeface="Times New Roman" panose="02020603050405020304" pitchFamily="18" charset="0"/>
                <a:cs typeface="Times New Roman" panose="02020603050405020304" pitchFamily="18" charset="0"/>
              </a:rPr>
              <a:t>Làm lộ đề thi, mua bán đề thi </a:t>
            </a:r>
          </a:p>
          <a:p>
            <a:pPr algn="just">
              <a:lnSpc>
                <a:spcPts val="2600"/>
              </a:lnSpc>
              <a:spcBef>
                <a:spcPts val="600"/>
              </a:spcBef>
              <a:spcAft>
                <a:spcPts val="600"/>
              </a:spcAft>
              <a:buFont typeface="Wingdings" pitchFamily="2" charset="2"/>
              <a:buChar char="ü"/>
              <a:defRPr/>
            </a:pPr>
            <a:r>
              <a:rPr lang="de-DE" sz="3400" dirty="0" smtClean="0">
                <a:latin typeface="Times New Roman" panose="02020603050405020304" pitchFamily="18" charset="0"/>
                <a:cs typeface="Times New Roman" panose="02020603050405020304" pitchFamily="18" charset="0"/>
              </a:rPr>
              <a:t>Sửa chữa, thêm, bớt vào bài làm của thí sinh</a:t>
            </a:r>
          </a:p>
          <a:p>
            <a:pPr algn="just">
              <a:lnSpc>
                <a:spcPts val="2600"/>
              </a:lnSpc>
              <a:spcBef>
                <a:spcPts val="600"/>
              </a:spcBef>
              <a:spcAft>
                <a:spcPts val="600"/>
              </a:spcAft>
              <a:buFont typeface="Wingdings" pitchFamily="2" charset="2"/>
              <a:buChar char="ü"/>
              <a:defRPr/>
            </a:pPr>
            <a:r>
              <a:rPr lang="de-DE" sz="3400" dirty="0" smtClean="0">
                <a:latin typeface="Times New Roman" panose="02020603050405020304" pitchFamily="18" charset="0"/>
                <a:cs typeface="Times New Roman" panose="02020603050405020304" pitchFamily="18" charset="0"/>
              </a:rPr>
              <a:t>Đánh tráo bài thi, số phách hoặc điểm thi của thí sinh</a:t>
            </a:r>
          </a:p>
          <a:p>
            <a:pPr algn="just">
              <a:lnSpc>
                <a:spcPts val="2600"/>
              </a:lnSpc>
              <a:spcBef>
                <a:spcPts val="600"/>
              </a:spcBef>
              <a:spcAft>
                <a:spcPts val="600"/>
              </a:spcAft>
              <a:buFont typeface="Wingdings" pitchFamily="2" charset="2"/>
              <a:buChar char="ü"/>
              <a:defRPr/>
            </a:pPr>
            <a:r>
              <a:rPr lang="de-DE" sz="3400" dirty="0" smtClean="0">
                <a:latin typeface="Times New Roman" panose="02020603050405020304" pitchFamily="18" charset="0"/>
                <a:cs typeface="Times New Roman" panose="02020603050405020304" pitchFamily="18" charset="0"/>
              </a:rPr>
              <a:t>Cán bộ tuyển sinh làm mất bài thi của thí sinh khi thu bài thi, vận chuyển, bảo quản, chấm thi hoặc có những sai phạm khác trong công tác tuyển sinh, tuỳ theo tính chất, mức độ vi phạm sẽ bị xử lý kỷ luật theo một trong các hình thức kỷ luật quy định tại Điều này.</a:t>
            </a:r>
            <a:endParaRPr lang="pt-BR" sz="3400" dirty="0" smtClean="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0" y="1219200"/>
            <a:ext cx="8915400" cy="5486400"/>
          </a:xfrm>
        </p:spPr>
        <p:txBody>
          <a:bodyPr/>
          <a:lstStyle/>
          <a:p>
            <a:pPr algn="just" eaLnBrk="1" hangingPunct="1">
              <a:lnSpc>
                <a:spcPct val="150000"/>
              </a:lnSpc>
              <a:spcBef>
                <a:spcPct val="0"/>
              </a:spcBef>
              <a:buFontTx/>
              <a:buNone/>
            </a:pPr>
            <a:r>
              <a:rPr lang="pt-BR" sz="2800" b="1" smtClean="0">
                <a:solidFill>
                  <a:srgbClr val="FF0000"/>
                </a:solidFill>
                <a:latin typeface="Times New Roman" panose="02020603050405020304" pitchFamily="18" charset="0"/>
                <a:cs typeface="Times New Roman" panose="02020603050405020304" pitchFamily="18" charset="0"/>
              </a:rPr>
              <a:t>e)</a:t>
            </a:r>
            <a:r>
              <a:rPr lang="pt-BR" sz="2800" smtClean="0">
                <a:latin typeface="Times New Roman" panose="02020603050405020304" pitchFamily="18" charset="0"/>
                <a:cs typeface="Times New Roman" panose="02020603050405020304" pitchFamily="18" charset="0"/>
              </a:rPr>
              <a:t> Những cán bộ, sinh viên, học sinh các trường kể cả trường trung học, tuy không tham gia công tác tuyển sinh nhưng nếu có các hành động tiêu cực như: thi hộ, tổ chức lấy đề thi ra và đưa bài giải vào cho thí sinh, gây rối làm mất trất tự tại khu vực thi sẽ bị buộc thôi việc (nếu là cán bộ, công chức, viên chức trong các cơ quan doanh nghiệp Nhà nước), đình chỉ học tập có thời hạn hoặc buộc thôi học (nếu là học sinh, sinh viên).</a:t>
            </a:r>
          </a:p>
          <a:p>
            <a:pPr algn="just" eaLnBrk="1" hangingPunct="1">
              <a:lnSpc>
                <a:spcPct val="80000"/>
              </a:lnSpc>
              <a:buFontTx/>
              <a:buNone/>
            </a:pPr>
            <a:endParaRPr lang="pt-BR" sz="2800" smtClean="0">
              <a:cs typeface="Times New Roman" pitchFamily="18" charset="0"/>
            </a:endParaRPr>
          </a:p>
        </p:txBody>
      </p:sp>
      <p:sp>
        <p:nvSpPr>
          <p:cNvPr id="33795" name="Rectangle 2"/>
          <p:cNvSpPr>
            <a:spLocks noGrp="1" noChangeArrowheads="1"/>
          </p:cNvSpPr>
          <p:nvPr>
            <p:ph type="title"/>
          </p:nvPr>
        </p:nvSpPr>
        <p:spPr>
          <a:xfrm>
            <a:off x="533400" y="76200"/>
            <a:ext cx="8229600" cy="1066800"/>
          </a:xfrm>
        </p:spPr>
        <p:txBody>
          <a:bodyPr/>
          <a:lstStyle/>
          <a:p>
            <a:pPr eaLnBrk="1" hangingPunct="1"/>
            <a:r>
              <a:rPr lang="en-US" sz="3200" b="1" smtClean="0">
                <a:solidFill>
                  <a:srgbClr val="FF0000"/>
                </a:solidFill>
                <a:cs typeface="Times New Roman" pitchFamily="18" charset="0"/>
              </a:rPr>
              <a:t>7. Xử lý cán bộ vi phạm quy chế</a:t>
            </a:r>
            <a:r>
              <a:rPr lang="en-US" sz="2800" b="1" u="sng" smtClean="0">
                <a:solidFill>
                  <a:srgbClr val="FF0000"/>
                </a:solidFill>
                <a:cs typeface="Times New Roman" pitchFamily="18" charset="0"/>
              </a:rPr>
              <a:t/>
            </a:r>
            <a:br>
              <a:rPr lang="en-US" sz="2800" b="1" u="sng" smtClean="0">
                <a:solidFill>
                  <a:srgbClr val="FF0000"/>
                </a:solidFill>
                <a:cs typeface="Times New Roman" pitchFamily="18" charset="0"/>
              </a:rPr>
            </a:br>
            <a:r>
              <a:rPr lang="en-US" sz="2800" b="1" u="sng" smtClean="0">
                <a:solidFill>
                  <a:srgbClr val="FF0000"/>
                </a:solidFill>
                <a:cs typeface="Times New Roman" pitchFamily="18" charset="0"/>
              </a:rPr>
              <a:t>Điều 40:</a:t>
            </a:r>
            <a:r>
              <a:rPr lang="en-US" sz="2800" smtClean="0">
                <a:cs typeface="Times New Roman" pitchFamily="18" charset="0"/>
              </a:rPr>
              <a:t> </a:t>
            </a:r>
            <a:r>
              <a:rPr lang="en-US" sz="2800" b="1" smtClean="0">
                <a:solidFill>
                  <a:srgbClr val="0000CC"/>
                </a:solidFill>
                <a:cs typeface="Times New Roman" pitchFamily="18" charset="0"/>
              </a:rPr>
              <a:t>Xử lý cán bộ tuyển sinh vi phạm qui chế</a:t>
            </a:r>
            <a:r>
              <a:rPr lang="en-US" sz="3200" smtClean="0">
                <a:cs typeface="Times New Roman" pitchFamily="18" charset="0"/>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0" y="1143000"/>
            <a:ext cx="8915400" cy="5715000"/>
          </a:xfrm>
        </p:spPr>
        <p:txBody>
          <a:bodyPr/>
          <a:lstStyle/>
          <a:p>
            <a:pPr algn="just" eaLnBrk="1" hangingPunct="1">
              <a:lnSpc>
                <a:spcPts val="2800"/>
              </a:lnSpc>
              <a:spcBef>
                <a:spcPct val="0"/>
              </a:spcBef>
              <a:buFontTx/>
              <a:buNone/>
            </a:pPr>
            <a:r>
              <a:rPr lang="pt-BR" sz="2800" smtClean="0">
                <a:cs typeface="Times New Roman" pitchFamily="18" charset="0"/>
              </a:rPr>
              <a:t>		</a:t>
            </a:r>
            <a:r>
              <a:rPr lang="pt-BR" sz="2800" smtClean="0">
                <a:latin typeface="Times New Roman" panose="02020603050405020304" pitchFamily="18" charset="0"/>
                <a:cs typeface="Times New Roman" panose="02020603050405020304" pitchFamily="18" charset="0"/>
              </a:rPr>
              <a:t>Những hình thức kỷ luật nói trên do Giám đốc quyết định, nếu người vi phạm thuộc quyền quản lý của nhà trường hoặc lập biên bản đề nghị Bộ GD&amp;ĐT có biện pháp xử lý, nếu người vi phạm không thuộc quyền quản lý của Học viện. Trong thời gian thi và chấm thi, nếu các Đoàn hoặc cán bộ thanh tra tuyển sinh được thành lập, giao nhiệm vụ theo Quy chế của Bộ GD&amp;ĐT phát hiện thấy các trường hợp vi phạm quy chế thì lập biên bản tại chỗ và đề nghị Chủ tịch HĐTS xử lý ngay theo các quy định của Quy chế này.</a:t>
            </a:r>
            <a:endParaRPr lang="en-US" sz="2800" smtClean="0">
              <a:latin typeface="Times New Roman" panose="02020603050405020304" pitchFamily="18" charset="0"/>
              <a:cs typeface="Times New Roman" panose="02020603050405020304" pitchFamily="18" charset="0"/>
            </a:endParaRPr>
          </a:p>
          <a:p>
            <a:pPr algn="just" eaLnBrk="1" hangingPunct="1">
              <a:lnSpc>
                <a:spcPts val="2800"/>
              </a:lnSpc>
              <a:spcBef>
                <a:spcPct val="5000"/>
              </a:spcBef>
              <a:buFontTx/>
              <a:buNone/>
            </a:pPr>
            <a:r>
              <a:rPr lang="pt-BR" sz="2800" b="1" smtClean="0">
                <a:solidFill>
                  <a:srgbClr val="FF0000"/>
                </a:solidFill>
                <a:latin typeface="Times New Roman" panose="02020603050405020304" pitchFamily="18" charset="0"/>
                <a:cs typeface="Times New Roman" panose="02020603050405020304" pitchFamily="18" charset="0"/>
              </a:rPr>
              <a:t>2.</a:t>
            </a:r>
            <a:r>
              <a:rPr lang="pt-BR" sz="2800" smtClean="0">
                <a:latin typeface="Times New Roman" panose="02020603050405020304" pitchFamily="18" charset="0"/>
                <a:cs typeface="Times New Roman" panose="02020603050405020304" pitchFamily="18" charset="0"/>
              </a:rPr>
              <a:t> </a:t>
            </a:r>
            <a:r>
              <a:rPr lang="pt-BR" sz="2800" b="1" smtClean="0">
                <a:solidFill>
                  <a:srgbClr val="0000CC"/>
                </a:solidFill>
                <a:latin typeface="Times New Roman" panose="02020603050405020304" pitchFamily="18" charset="0"/>
                <a:cs typeface="Times New Roman" panose="02020603050405020304" pitchFamily="18" charset="0"/>
              </a:rPr>
              <a:t>Các hình thức xử lý vi phạm quy định</a:t>
            </a:r>
            <a:r>
              <a:rPr lang="pt-BR" sz="2800" smtClean="0">
                <a:latin typeface="Times New Roman" panose="02020603050405020304" pitchFamily="18" charset="0"/>
                <a:cs typeface="Times New Roman" panose="02020603050405020304" pitchFamily="18" charset="0"/>
              </a:rPr>
              <a:t> tại Khoản 1 Điều này do cơ quan quản lý cán bộ ra quyết định theo thông báo về sai phạm của cơ quan tổ chức kỳ thi, có thể kèm theo việc cấm đảm nhiệm những công việc có liên quan đến thi cử từ 1 đến 5 năm.</a:t>
            </a:r>
          </a:p>
          <a:p>
            <a:pPr eaLnBrk="1" hangingPunct="1">
              <a:lnSpc>
                <a:spcPct val="90000"/>
              </a:lnSpc>
              <a:buFontTx/>
              <a:buNone/>
            </a:pPr>
            <a:endParaRPr lang="pt-BR" sz="2800" smtClean="0">
              <a:cs typeface="Times New Roman" pitchFamily="18" charset="0"/>
            </a:endParaRPr>
          </a:p>
        </p:txBody>
      </p:sp>
      <p:sp>
        <p:nvSpPr>
          <p:cNvPr id="34819" name="Rectangle 2"/>
          <p:cNvSpPr>
            <a:spLocks noGrp="1" noChangeArrowheads="1"/>
          </p:cNvSpPr>
          <p:nvPr>
            <p:ph type="title"/>
          </p:nvPr>
        </p:nvSpPr>
        <p:spPr>
          <a:xfrm>
            <a:off x="533400" y="76200"/>
            <a:ext cx="8229600" cy="762000"/>
          </a:xfrm>
        </p:spPr>
        <p:txBody>
          <a:bodyPr>
            <a:normAutofit fontScale="90000"/>
          </a:bodyPr>
          <a:lstStyle/>
          <a:p>
            <a:pPr eaLnBrk="1" hangingPunct="1"/>
            <a:r>
              <a:rPr lang="en-US" sz="3200" b="1" smtClean="0">
                <a:solidFill>
                  <a:srgbClr val="FF0000"/>
                </a:solidFill>
                <a:cs typeface="Times New Roman" pitchFamily="18" charset="0"/>
              </a:rPr>
              <a:t>7. Xử lý cán bộ vi phạm quy chế</a:t>
            </a:r>
            <a:r>
              <a:rPr lang="en-US" sz="2800" b="1" u="sng" smtClean="0">
                <a:solidFill>
                  <a:srgbClr val="FF0000"/>
                </a:solidFill>
                <a:cs typeface="Times New Roman" pitchFamily="18" charset="0"/>
              </a:rPr>
              <a:t/>
            </a:r>
            <a:br>
              <a:rPr lang="en-US" sz="2800" b="1" u="sng" smtClean="0">
                <a:solidFill>
                  <a:srgbClr val="FF0000"/>
                </a:solidFill>
                <a:cs typeface="Times New Roman" pitchFamily="18" charset="0"/>
              </a:rPr>
            </a:br>
            <a:r>
              <a:rPr lang="en-US" sz="2800" b="1" u="sng" smtClean="0">
                <a:solidFill>
                  <a:srgbClr val="FF0000"/>
                </a:solidFill>
                <a:cs typeface="Times New Roman" pitchFamily="18" charset="0"/>
              </a:rPr>
              <a:t>Điều 40:</a:t>
            </a:r>
            <a:r>
              <a:rPr lang="en-US" sz="2800" smtClean="0">
                <a:cs typeface="Times New Roman" pitchFamily="18" charset="0"/>
              </a:rPr>
              <a:t> </a:t>
            </a:r>
            <a:r>
              <a:rPr lang="en-US" sz="2800" b="1" smtClean="0">
                <a:solidFill>
                  <a:srgbClr val="0000CC"/>
                </a:solidFill>
                <a:cs typeface="Times New Roman" pitchFamily="18" charset="0"/>
              </a:rPr>
              <a:t>Xử lý cán bộ tuyển sinh vi phạm qui chế</a:t>
            </a:r>
            <a:r>
              <a:rPr lang="en-US" sz="3200" smtClean="0">
                <a:cs typeface="Times New Roman" pitchFamily="18" charset="0"/>
              </a:rPr>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152400"/>
            <a:ext cx="8229600" cy="914400"/>
          </a:xfrm>
        </p:spPr>
        <p:txBody>
          <a:bodyPr>
            <a:normAutofit fontScale="90000"/>
          </a:bodyPr>
          <a:lstStyle/>
          <a:p>
            <a:pPr eaLnBrk="1" hangingPunct="1"/>
            <a:r>
              <a:rPr lang="en-US" sz="3200" b="1" smtClean="0">
                <a:solidFill>
                  <a:srgbClr val="FF0000"/>
                </a:solidFill>
              </a:rPr>
              <a:t>8. Xử lý thí sinh dự thi vi phạm quy chế</a:t>
            </a:r>
            <a:r>
              <a:rPr lang="en-US" sz="3200" b="1" smtClean="0">
                <a:solidFill>
                  <a:srgbClr val="0000CC"/>
                </a:solidFill>
              </a:rPr>
              <a:t/>
            </a:r>
            <a:br>
              <a:rPr lang="en-US" sz="3200" b="1" smtClean="0">
                <a:solidFill>
                  <a:srgbClr val="0000CC"/>
                </a:solidFill>
              </a:rPr>
            </a:br>
            <a:endParaRPr lang="en-US" sz="3200" b="1" i="1" u="sng" smtClean="0">
              <a:solidFill>
                <a:srgbClr val="0000CC"/>
              </a:solidFill>
            </a:endParaRPr>
          </a:p>
        </p:txBody>
      </p:sp>
      <p:sp>
        <p:nvSpPr>
          <p:cNvPr id="99331" name="Rectangle 3"/>
          <p:cNvSpPr>
            <a:spLocks noGrp="1" noChangeArrowheads="1"/>
          </p:cNvSpPr>
          <p:nvPr>
            <p:ph type="body" idx="1"/>
          </p:nvPr>
        </p:nvSpPr>
        <p:spPr>
          <a:xfrm>
            <a:off x="228600" y="990600"/>
            <a:ext cx="8610600" cy="5867400"/>
          </a:xfrm>
        </p:spPr>
        <p:txBody>
          <a:bodyPr/>
          <a:lstStyle/>
          <a:p>
            <a:pPr algn="just" eaLnBrk="1" hangingPunct="1">
              <a:lnSpc>
                <a:spcPct val="80000"/>
              </a:lnSpc>
              <a:buFontTx/>
              <a:buNone/>
              <a:defRPr/>
            </a:pPr>
            <a:r>
              <a:rPr lang="en-US" sz="2800" b="1" i="1" u="sng" dirty="0">
                <a:solidFill>
                  <a:srgbClr val="FF0000"/>
                </a:solidFill>
                <a:latin typeface="Times New Roman" panose="02020603050405020304" pitchFamily="18" charset="0"/>
                <a:cs typeface="Times New Roman" panose="02020603050405020304" pitchFamily="18" charset="0"/>
              </a:rPr>
              <a:t>Điều 41:</a:t>
            </a:r>
            <a:endParaRPr lang="de-DE" sz="2800" dirty="0" smtClean="0">
              <a:latin typeface="Times New Roman" panose="02020603050405020304" pitchFamily="18" charset="0"/>
              <a:cs typeface="Times New Roman" panose="02020603050405020304" pitchFamily="18" charset="0"/>
            </a:endParaRPr>
          </a:p>
          <a:p>
            <a:pPr algn="just" eaLnBrk="1" hangingPunct="1">
              <a:spcBef>
                <a:spcPts val="600"/>
              </a:spcBef>
              <a:spcAft>
                <a:spcPts val="1200"/>
              </a:spcAft>
              <a:buFontTx/>
              <a:buNone/>
              <a:defRPr/>
            </a:pPr>
            <a:r>
              <a:rPr lang="de-DE" sz="2800" dirty="0">
                <a:latin typeface="Times New Roman" panose="02020603050405020304" pitchFamily="18" charset="0"/>
                <a:cs typeface="Times New Roman" panose="02020603050405020304" pitchFamily="18" charset="0"/>
              </a:rPr>
              <a:t>	</a:t>
            </a:r>
            <a:r>
              <a:rPr lang="de-DE" sz="2800" dirty="0" smtClean="0">
                <a:latin typeface="Times New Roman" panose="02020603050405020304" pitchFamily="18" charset="0"/>
                <a:cs typeface="Times New Roman" panose="02020603050405020304" pitchFamily="18" charset="0"/>
              </a:rPr>
              <a:t>Đối với những thí sinh vi phạm quy chế đều phải lập biên bản và tuỳ mức độ nặng nhẹ xử lý kỷ luật theo các hình thức sau đây:</a:t>
            </a:r>
          </a:p>
          <a:p>
            <a:pPr marL="514350" indent="-514350" algn="just" eaLnBrk="1" hangingPunct="1">
              <a:spcBef>
                <a:spcPts val="600"/>
              </a:spcBef>
              <a:spcAft>
                <a:spcPts val="1200"/>
              </a:spcAft>
              <a:buFontTx/>
              <a:buAutoNum type="arabicPeriod"/>
              <a:defRPr/>
            </a:pPr>
            <a:r>
              <a:rPr lang="de-DE" sz="2800" b="1" dirty="0" smtClean="0">
                <a:solidFill>
                  <a:srgbClr val="0000CC"/>
                </a:solidFill>
                <a:latin typeface="Times New Roman" panose="02020603050405020304" pitchFamily="18" charset="0"/>
                <a:cs typeface="Times New Roman" panose="02020603050405020304" pitchFamily="18" charset="0"/>
              </a:rPr>
              <a:t>Khiển trách</a:t>
            </a:r>
            <a:r>
              <a:rPr lang="de-DE" sz="2800" b="1" dirty="0" smtClean="0">
                <a:latin typeface="Times New Roman" panose="02020603050405020304" pitchFamily="18" charset="0"/>
                <a:cs typeface="Times New Roman" panose="02020603050405020304" pitchFamily="18" charset="0"/>
              </a:rPr>
              <a:t> </a:t>
            </a:r>
            <a:r>
              <a:rPr lang="de-DE" sz="2800" dirty="0" smtClean="0">
                <a:latin typeface="Times New Roman" panose="02020603050405020304" pitchFamily="18" charset="0"/>
                <a:cs typeface="Times New Roman" panose="02020603050405020304" pitchFamily="18" charset="0"/>
              </a:rPr>
              <a:t>áp dụng đối với những thí sinh phạm lỗi một lần: nhìn bài của bạn, trao đổi với bạn (hình thức này do cán bộ coi thi quyết định tại biên bản được lập). </a:t>
            </a:r>
            <a:r>
              <a:rPr lang="de-DE" sz="2800" b="1" dirty="0" smtClean="0">
                <a:solidFill>
                  <a:srgbClr val="FF0000"/>
                </a:solidFill>
                <a:latin typeface="Times New Roman" panose="02020603050405020304" pitchFamily="18" charset="0"/>
                <a:cs typeface="Times New Roman" panose="02020603050405020304" pitchFamily="18" charset="0"/>
              </a:rPr>
              <a:t>Thí sinh bị khiển trách trong khi thi môn nào sẽ bị trừ 25% số điểm thi của môn đó.</a:t>
            </a:r>
          </a:p>
          <a:p>
            <a:pPr marL="514350" indent="-514350" algn="just" eaLnBrk="1" hangingPunct="1">
              <a:lnSpc>
                <a:spcPct val="80000"/>
              </a:lnSpc>
              <a:buFontTx/>
              <a:buAutoNum type="arabicPeriod"/>
              <a:defRPr/>
            </a:pPr>
            <a:endParaRPr lang="de-DE" sz="2800" dirty="0" smtClean="0">
              <a:cs typeface="Times New Roman" pitchFamily="18" charset="0"/>
            </a:endParaRPr>
          </a:p>
          <a:p>
            <a:pPr marL="514350" indent="-514350" algn="just" eaLnBrk="1" hangingPunct="1">
              <a:lnSpc>
                <a:spcPct val="80000"/>
              </a:lnSpc>
              <a:buFontTx/>
              <a:buAutoNum type="arabicPeriod"/>
              <a:defRPr/>
            </a:pPr>
            <a:endParaRPr lang="de-DE" sz="2800" dirty="0" smtClean="0">
              <a:cs typeface="Times New Roman" pitchFamily="18"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52400"/>
            <a:ext cx="8229600" cy="685800"/>
          </a:xfrm>
        </p:spPr>
        <p:txBody>
          <a:bodyPr/>
          <a:lstStyle/>
          <a:p>
            <a:pPr eaLnBrk="1" hangingPunct="1"/>
            <a:r>
              <a:rPr lang="en-US" sz="3200" b="1" smtClean="0">
                <a:solidFill>
                  <a:srgbClr val="FF0000"/>
                </a:solidFill>
              </a:rPr>
              <a:t>8. Xử lý thí sinh dự thi vi phạm quy chế</a:t>
            </a:r>
            <a:endParaRPr lang="en-US" sz="3200" b="1" i="1" u="sng" smtClean="0">
              <a:solidFill>
                <a:srgbClr val="FF0000"/>
              </a:solidFill>
            </a:endParaRPr>
          </a:p>
        </p:txBody>
      </p:sp>
      <p:sp>
        <p:nvSpPr>
          <p:cNvPr id="36867" name="Rectangle 3"/>
          <p:cNvSpPr>
            <a:spLocks noGrp="1" noChangeArrowheads="1"/>
          </p:cNvSpPr>
          <p:nvPr>
            <p:ph type="body" idx="1"/>
          </p:nvPr>
        </p:nvSpPr>
        <p:spPr>
          <a:xfrm>
            <a:off x="152400" y="838200"/>
            <a:ext cx="8839200" cy="6019800"/>
          </a:xfrm>
        </p:spPr>
        <p:txBody>
          <a:bodyPr/>
          <a:lstStyle/>
          <a:p>
            <a:pPr algn="just" eaLnBrk="1" hangingPunct="1">
              <a:lnSpc>
                <a:spcPct val="80000"/>
              </a:lnSpc>
              <a:buFontTx/>
              <a:buNone/>
            </a:pPr>
            <a:r>
              <a:rPr lang="en-US" sz="2800" b="1" i="1" u="sng" smtClean="0">
                <a:solidFill>
                  <a:srgbClr val="FF0000"/>
                </a:solidFill>
                <a:latin typeface="Times New Roman" panose="02020603050405020304" pitchFamily="18" charset="0"/>
                <a:cs typeface="Times New Roman" panose="02020603050405020304" pitchFamily="18" charset="0"/>
              </a:rPr>
              <a:t>Điều 41:</a:t>
            </a:r>
            <a:endParaRPr lang="de-DE" sz="2800" b="1" smtClean="0">
              <a:solidFill>
                <a:srgbClr val="FF0000"/>
              </a:solidFill>
              <a:latin typeface="Times New Roman" panose="02020603050405020304" pitchFamily="18" charset="0"/>
              <a:cs typeface="Times New Roman" panose="02020603050405020304" pitchFamily="18" charset="0"/>
            </a:endParaRPr>
          </a:p>
          <a:p>
            <a:pPr algn="just" eaLnBrk="1" hangingPunct="1">
              <a:lnSpc>
                <a:spcPct val="80000"/>
              </a:lnSpc>
              <a:buFontTx/>
              <a:buNone/>
            </a:pPr>
            <a:r>
              <a:rPr lang="de-DE" sz="2800" b="1" smtClean="0">
                <a:solidFill>
                  <a:srgbClr val="FF0000"/>
                </a:solidFill>
                <a:latin typeface="Times New Roman" panose="02020603050405020304" pitchFamily="18" charset="0"/>
                <a:cs typeface="Times New Roman" panose="02020603050405020304" pitchFamily="18" charset="0"/>
              </a:rPr>
              <a:t>2.</a:t>
            </a:r>
            <a:r>
              <a:rPr lang="de-DE" sz="2800" smtClean="0">
                <a:latin typeface="Times New Roman" panose="02020603050405020304" pitchFamily="18" charset="0"/>
                <a:cs typeface="Times New Roman" panose="02020603050405020304" pitchFamily="18" charset="0"/>
              </a:rPr>
              <a:t> </a:t>
            </a:r>
            <a:r>
              <a:rPr lang="de-DE" sz="2800" b="1" smtClean="0">
                <a:solidFill>
                  <a:srgbClr val="0000CC"/>
                </a:solidFill>
                <a:latin typeface="Times New Roman" panose="02020603050405020304" pitchFamily="18" charset="0"/>
                <a:cs typeface="Times New Roman" panose="02020603050405020304" pitchFamily="18" charset="0"/>
              </a:rPr>
              <a:t>Cảnh cáo</a:t>
            </a:r>
            <a:r>
              <a:rPr lang="de-DE" sz="2800" smtClean="0">
                <a:latin typeface="Times New Roman" panose="02020603050405020304" pitchFamily="18" charset="0"/>
                <a:cs typeface="Times New Roman" panose="02020603050405020304" pitchFamily="18" charset="0"/>
              </a:rPr>
              <a:t> đối với các thí sinh vi phạm một trong các lỗi sau đây:</a:t>
            </a:r>
          </a:p>
          <a:p>
            <a:pPr algn="just" eaLnBrk="1" hangingPunct="1">
              <a:lnSpc>
                <a:spcPct val="80000"/>
              </a:lnSpc>
              <a:buFontTx/>
              <a:buNone/>
            </a:pPr>
            <a:r>
              <a:rPr lang="de-DE" sz="2800" smtClean="0">
                <a:latin typeface="Times New Roman" panose="02020603050405020304" pitchFamily="18" charset="0"/>
                <a:cs typeface="Times New Roman" panose="02020603050405020304" pitchFamily="18" charset="0"/>
              </a:rPr>
              <a:t>  </a:t>
            </a:r>
            <a:r>
              <a:rPr lang="de-DE" sz="2800" b="1" smtClean="0">
                <a:solidFill>
                  <a:srgbClr val="FF0000"/>
                </a:solidFill>
                <a:latin typeface="Times New Roman" panose="02020603050405020304" pitchFamily="18" charset="0"/>
                <a:cs typeface="Times New Roman" panose="02020603050405020304" pitchFamily="18" charset="0"/>
              </a:rPr>
              <a:t>a)</a:t>
            </a:r>
            <a:r>
              <a:rPr lang="de-DE" sz="2800" smtClean="0">
                <a:latin typeface="Times New Roman" panose="02020603050405020304" pitchFamily="18" charset="0"/>
                <a:cs typeface="Times New Roman" panose="02020603050405020304" pitchFamily="18" charset="0"/>
              </a:rPr>
              <a:t> Đã bị khiển trách một lần nhưng trong giờ thi môn đó vẫn tiếp tục vi phạm Quy chế;</a:t>
            </a:r>
          </a:p>
          <a:p>
            <a:pPr algn="just" eaLnBrk="1" hangingPunct="1">
              <a:lnSpc>
                <a:spcPct val="80000"/>
              </a:lnSpc>
              <a:buFontTx/>
              <a:buNone/>
            </a:pPr>
            <a:r>
              <a:rPr lang="de-DE" sz="2800" smtClean="0">
                <a:solidFill>
                  <a:srgbClr val="FF0000"/>
                </a:solidFill>
                <a:latin typeface="Times New Roman" panose="02020603050405020304" pitchFamily="18" charset="0"/>
                <a:cs typeface="Times New Roman" panose="02020603050405020304" pitchFamily="18" charset="0"/>
              </a:rPr>
              <a:t>  </a:t>
            </a:r>
            <a:r>
              <a:rPr lang="de-DE" sz="2800" b="1" smtClean="0">
                <a:solidFill>
                  <a:srgbClr val="FF0000"/>
                </a:solidFill>
                <a:latin typeface="Times New Roman" panose="02020603050405020304" pitchFamily="18" charset="0"/>
                <a:cs typeface="Times New Roman" panose="02020603050405020304" pitchFamily="18" charset="0"/>
              </a:rPr>
              <a:t>b)</a:t>
            </a:r>
            <a:r>
              <a:rPr lang="de-DE" sz="2800" smtClean="0">
                <a:latin typeface="Times New Roman" panose="02020603050405020304" pitchFamily="18" charset="0"/>
                <a:cs typeface="Times New Roman" panose="02020603050405020304" pitchFamily="18" charset="0"/>
              </a:rPr>
              <a:t> Trao đổi bài làm hoặc giấy nháp cho bạn;</a:t>
            </a:r>
          </a:p>
          <a:p>
            <a:pPr algn="just" eaLnBrk="1" hangingPunct="1">
              <a:lnSpc>
                <a:spcPct val="80000"/>
              </a:lnSpc>
              <a:buFontTx/>
              <a:buNone/>
            </a:pPr>
            <a:r>
              <a:rPr lang="de-DE" sz="2800" b="1" smtClean="0">
                <a:solidFill>
                  <a:srgbClr val="FF0000"/>
                </a:solidFill>
                <a:latin typeface="Times New Roman" panose="02020603050405020304" pitchFamily="18" charset="0"/>
                <a:cs typeface="Times New Roman" panose="02020603050405020304" pitchFamily="18" charset="0"/>
              </a:rPr>
              <a:t>  c)</a:t>
            </a:r>
            <a:r>
              <a:rPr lang="de-DE" sz="2800" smtClean="0">
                <a:latin typeface="Times New Roman" panose="02020603050405020304" pitchFamily="18" charset="0"/>
                <a:cs typeface="Times New Roman" panose="02020603050405020304" pitchFamily="18" charset="0"/>
              </a:rPr>
              <a:t> Chép bài của người khác. Những bài thi đã có kết luận là giống nhau thì xử lý như nhau. Nếu người bị xử lý có đủ bằng chứng chúng minh mình bị quy cóp thì Chủ tịch HĐTS có thể xem xét từ mức kỷ luật cảnh cáo xuống mức khiển trách.</a:t>
            </a:r>
          </a:p>
          <a:p>
            <a:pPr algn="just" eaLnBrk="1" hangingPunct="1">
              <a:lnSpc>
                <a:spcPct val="80000"/>
              </a:lnSpc>
              <a:buFontTx/>
              <a:buNone/>
            </a:pPr>
            <a:r>
              <a:rPr lang="de-DE" sz="2800" b="1" smtClean="0">
                <a:solidFill>
                  <a:srgbClr val="FF0000"/>
                </a:solidFill>
                <a:latin typeface="Times New Roman" panose="02020603050405020304" pitchFamily="18" charset="0"/>
                <a:cs typeface="Times New Roman" panose="02020603050405020304" pitchFamily="18" charset="0"/>
              </a:rPr>
              <a:t>  Người bị kỷ luật cảnh cáo trong khi thi môn nào sẽ bị trừ 50% số điểm của môn đó</a:t>
            </a:r>
            <a:endParaRPr lang="de-DE" sz="2800" smtClean="0">
              <a:latin typeface="Times New Roman" panose="02020603050405020304" pitchFamily="18" charset="0"/>
              <a:cs typeface="Times New Roman" panose="02020603050405020304" pitchFamily="18" charset="0"/>
            </a:endParaRPr>
          </a:p>
          <a:p>
            <a:pPr algn="just" eaLnBrk="1" hangingPunct="1">
              <a:lnSpc>
                <a:spcPct val="80000"/>
              </a:lnSpc>
              <a:buFontTx/>
              <a:buNone/>
            </a:pPr>
            <a:r>
              <a:rPr lang="de-DE" sz="2800" b="1" smtClean="0">
                <a:solidFill>
                  <a:srgbClr val="FF0000"/>
                </a:solidFill>
                <a:latin typeface="Times New Roman" panose="02020603050405020304" pitchFamily="18" charset="0"/>
                <a:cs typeface="Times New Roman" panose="02020603050405020304" pitchFamily="18" charset="0"/>
              </a:rPr>
              <a:t>  Cán bộ coi thi lập biên bản, thu tang vật và ghi rõ hình thức kỷ luật đã đề nghị trong biên bản.</a:t>
            </a:r>
          </a:p>
          <a:p>
            <a:pPr eaLnBrk="1" hangingPunct="1">
              <a:lnSpc>
                <a:spcPct val="80000"/>
              </a:lnSpc>
              <a:buFontTx/>
              <a:buNone/>
            </a:pPr>
            <a:endParaRPr lang="de-DE" sz="2800" b="1" smtClean="0">
              <a:solidFill>
                <a:srgbClr val="FF0000"/>
              </a:solidFill>
              <a:cs typeface="Times New Roman" pitchFamily="18" charset="0"/>
            </a:endParaRPr>
          </a:p>
          <a:p>
            <a:pPr eaLnBrk="1" hangingPunct="1">
              <a:lnSpc>
                <a:spcPct val="80000"/>
              </a:lnSpc>
              <a:buFontTx/>
              <a:buNone/>
            </a:pPr>
            <a:endParaRPr lang="de-DE" sz="2800" b="1" smtClean="0">
              <a:solidFill>
                <a:srgbClr val="FF0000"/>
              </a:solidFill>
              <a:cs typeface="Times New Roman" pitchFamily="18" charset="0"/>
            </a:endParaRPr>
          </a:p>
          <a:p>
            <a:pPr eaLnBrk="1" hangingPunct="1">
              <a:lnSpc>
                <a:spcPct val="80000"/>
              </a:lnSpc>
              <a:buFontTx/>
              <a:buNone/>
            </a:pPr>
            <a:endParaRPr lang="de-DE" sz="2800" b="1" smtClean="0">
              <a:solidFill>
                <a:srgbClr val="FF0000"/>
              </a:solidFill>
              <a:cs typeface="Times New Roman" pitchFamily="18"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304800" y="609600"/>
            <a:ext cx="8610600" cy="5943600"/>
          </a:xfrm>
        </p:spPr>
        <p:txBody>
          <a:bodyPr>
            <a:normAutofit fontScale="92500" lnSpcReduction="10000"/>
          </a:bodyPr>
          <a:lstStyle/>
          <a:p>
            <a:pPr algn="just" eaLnBrk="1" hangingPunct="1">
              <a:lnSpc>
                <a:spcPct val="80000"/>
              </a:lnSpc>
              <a:buFontTx/>
              <a:buNone/>
            </a:pPr>
            <a:r>
              <a:rPr lang="en-US" sz="2800" b="1" i="1" u="sng" smtClean="0">
                <a:solidFill>
                  <a:srgbClr val="FF0000"/>
                </a:solidFill>
                <a:latin typeface="Times New Roman" panose="02020603050405020304" pitchFamily="18" charset="0"/>
                <a:cs typeface="Times New Roman" panose="02020603050405020304" pitchFamily="18" charset="0"/>
              </a:rPr>
              <a:t>Điều 41:</a:t>
            </a:r>
          </a:p>
          <a:p>
            <a:pPr algn="just" eaLnBrk="1" hangingPunct="1">
              <a:spcBef>
                <a:spcPts val="600"/>
              </a:spcBef>
              <a:spcAft>
                <a:spcPts val="600"/>
              </a:spcAft>
              <a:buFontTx/>
              <a:buNone/>
            </a:pPr>
            <a:r>
              <a:rPr lang="de-DE" sz="2800" b="1" smtClean="0">
                <a:solidFill>
                  <a:srgbClr val="FF0000"/>
                </a:solidFill>
                <a:latin typeface="Times New Roman" panose="02020603050405020304" pitchFamily="18" charset="0"/>
                <a:cs typeface="Times New Roman" panose="02020603050405020304" pitchFamily="18" charset="0"/>
              </a:rPr>
              <a:t>3.</a:t>
            </a:r>
            <a:r>
              <a:rPr lang="de-DE" sz="2800" smtClean="0">
                <a:latin typeface="Times New Roman" panose="02020603050405020304" pitchFamily="18" charset="0"/>
                <a:cs typeface="Times New Roman" panose="02020603050405020304" pitchFamily="18" charset="0"/>
              </a:rPr>
              <a:t> </a:t>
            </a:r>
            <a:r>
              <a:rPr lang="de-DE" sz="2800" b="1" smtClean="0">
                <a:solidFill>
                  <a:srgbClr val="0000CC"/>
                </a:solidFill>
                <a:latin typeface="Times New Roman" panose="02020603050405020304" pitchFamily="18" charset="0"/>
                <a:cs typeface="Times New Roman" panose="02020603050405020304" pitchFamily="18" charset="0"/>
              </a:rPr>
              <a:t>Đình chỉ thi</a:t>
            </a:r>
            <a:r>
              <a:rPr lang="de-DE" sz="2800" smtClean="0">
                <a:latin typeface="Times New Roman" panose="02020603050405020304" pitchFamily="18" charset="0"/>
                <a:cs typeface="Times New Roman" panose="02020603050405020304" pitchFamily="18" charset="0"/>
              </a:rPr>
              <a:t> đối với các thí sinh vi phạm một trong các lỗi sau đây:</a:t>
            </a:r>
          </a:p>
          <a:p>
            <a:pPr algn="just" eaLnBrk="1" hangingPunct="1">
              <a:spcBef>
                <a:spcPts val="600"/>
              </a:spcBef>
              <a:spcAft>
                <a:spcPts val="600"/>
              </a:spcAft>
              <a:buFontTx/>
              <a:buNone/>
            </a:pPr>
            <a:r>
              <a:rPr lang="de-DE" sz="2800" b="1" smtClean="0">
                <a:solidFill>
                  <a:srgbClr val="FF0000"/>
                </a:solidFill>
                <a:latin typeface="Times New Roman" panose="02020603050405020304" pitchFamily="18" charset="0"/>
                <a:cs typeface="Times New Roman" panose="02020603050405020304" pitchFamily="18" charset="0"/>
              </a:rPr>
              <a:t>a)</a:t>
            </a:r>
            <a:r>
              <a:rPr lang="de-DE" sz="2800" smtClean="0">
                <a:latin typeface="Times New Roman" panose="02020603050405020304" pitchFamily="18" charset="0"/>
                <a:cs typeface="Times New Roman" panose="02020603050405020304" pitchFamily="18" charset="0"/>
              </a:rPr>
              <a:t> Đã bị cảnh cáo một lần nhưng trong giờ thi môn đó vẫn tiếp tục vi phạm Quy chế;</a:t>
            </a:r>
          </a:p>
          <a:p>
            <a:pPr algn="just" eaLnBrk="1" hangingPunct="1">
              <a:spcBef>
                <a:spcPts val="600"/>
              </a:spcBef>
              <a:spcAft>
                <a:spcPts val="600"/>
              </a:spcAft>
              <a:buFontTx/>
              <a:buNone/>
            </a:pPr>
            <a:r>
              <a:rPr lang="de-DE" sz="2800" b="1" smtClean="0">
                <a:solidFill>
                  <a:srgbClr val="FF0000"/>
                </a:solidFill>
                <a:latin typeface="Times New Roman" panose="02020603050405020304" pitchFamily="18" charset="0"/>
                <a:cs typeface="Times New Roman" panose="02020603050405020304" pitchFamily="18" charset="0"/>
              </a:rPr>
              <a:t>b)</a:t>
            </a:r>
            <a:r>
              <a:rPr lang="de-DE" sz="2800" smtClean="0">
                <a:latin typeface="Times New Roman" panose="02020603050405020304" pitchFamily="18" charset="0"/>
                <a:cs typeface="Times New Roman" panose="02020603050405020304" pitchFamily="18" charset="0"/>
              </a:rPr>
              <a:t> Mang vật dụng trái phép theo quy định tại điểm d, khoản 3 điều 25 vào phòng thi (Không mang vào phòng thi vũ khí, chất gây nổ, gây cháy, bia, rượu, giấy than, bút xóa, tài liệu thiết bị truyền tin hoặc chứa thông tin có thể lợi dụng để gian lận trong quá trình làm bài thi và quá trình chấm thi.</a:t>
            </a:r>
          </a:p>
          <a:p>
            <a:pPr algn="just" eaLnBrk="1" hangingPunct="1">
              <a:spcBef>
                <a:spcPts val="600"/>
              </a:spcBef>
              <a:spcAft>
                <a:spcPts val="600"/>
              </a:spcAft>
              <a:buFontTx/>
              <a:buNone/>
            </a:pPr>
            <a:r>
              <a:rPr lang="de-DE" sz="2800" b="1" smtClean="0">
                <a:solidFill>
                  <a:srgbClr val="FF0000"/>
                </a:solidFill>
                <a:latin typeface="Times New Roman" panose="02020603050405020304" pitchFamily="18" charset="0"/>
                <a:cs typeface="Times New Roman" panose="02020603050405020304" pitchFamily="18" charset="0"/>
              </a:rPr>
              <a:t>c)</a:t>
            </a:r>
            <a:r>
              <a:rPr lang="de-DE" sz="2800" smtClean="0">
                <a:latin typeface="Times New Roman" panose="02020603050405020304" pitchFamily="18" charset="0"/>
                <a:cs typeface="Times New Roman" panose="02020603050405020304" pitchFamily="18" charset="0"/>
              </a:rPr>
              <a:t> Đưa đề thi ra ngoài khu vực thi hoặc nhận bài giải từ ngoài vào phòng thi;</a:t>
            </a:r>
          </a:p>
          <a:p>
            <a:pPr algn="just" eaLnBrk="1" hangingPunct="1">
              <a:spcBef>
                <a:spcPts val="600"/>
              </a:spcBef>
              <a:spcAft>
                <a:spcPts val="600"/>
              </a:spcAft>
              <a:buFontTx/>
              <a:buNone/>
            </a:pPr>
            <a:r>
              <a:rPr lang="de-DE" sz="2800" smtClean="0">
                <a:cs typeface="Times New Roman" pitchFamily="18" charset="0"/>
              </a:rPr>
              <a:t> </a:t>
            </a:r>
          </a:p>
          <a:p>
            <a:pPr algn="just" eaLnBrk="1" hangingPunct="1">
              <a:lnSpc>
                <a:spcPct val="80000"/>
              </a:lnSpc>
              <a:buFontTx/>
              <a:buNone/>
            </a:pPr>
            <a:r>
              <a:rPr lang="de-DE" sz="2800" smtClean="0">
                <a:cs typeface="Times New Roman" pitchFamily="18" charset="0"/>
              </a:rPr>
              <a:t> </a:t>
            </a:r>
          </a:p>
          <a:p>
            <a:pPr algn="just" eaLnBrk="1" hangingPunct="1">
              <a:lnSpc>
                <a:spcPct val="80000"/>
              </a:lnSpc>
              <a:buFontTx/>
              <a:buNone/>
            </a:pPr>
            <a:endParaRPr lang="de-DE" sz="2800" smtClean="0">
              <a:cs typeface="Times New Roman" pitchFamily="18" charset="0"/>
            </a:endParaRPr>
          </a:p>
        </p:txBody>
      </p:sp>
      <p:sp>
        <p:nvSpPr>
          <p:cNvPr id="37891" name="Rectangle 2"/>
          <p:cNvSpPr>
            <a:spLocks noGrp="1" noChangeArrowheads="1"/>
          </p:cNvSpPr>
          <p:nvPr>
            <p:ph type="title"/>
          </p:nvPr>
        </p:nvSpPr>
        <p:spPr>
          <a:xfrm>
            <a:off x="457200" y="152400"/>
            <a:ext cx="8229600" cy="457200"/>
          </a:xfrm>
        </p:spPr>
        <p:txBody>
          <a:bodyPr>
            <a:normAutofit fontScale="90000"/>
          </a:bodyPr>
          <a:lstStyle/>
          <a:p>
            <a:pPr eaLnBrk="1" hangingPunct="1"/>
            <a:r>
              <a:rPr lang="en-US" sz="3200" b="1" smtClean="0">
                <a:solidFill>
                  <a:srgbClr val="FF0000"/>
                </a:solidFill>
              </a:rPr>
              <a:t>8. Xử lý thí sinh dự thi vi phạm quy chế</a:t>
            </a:r>
            <a:endParaRPr lang="en-US" sz="3200" b="1" i="1" u="sng" smtClean="0">
              <a:solidFill>
                <a:srgbClr val="FF00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81000" y="609600"/>
            <a:ext cx="8382000" cy="5791200"/>
          </a:xfrm>
        </p:spPr>
        <p:txBody>
          <a:bodyPr>
            <a:normAutofit lnSpcReduction="10000"/>
          </a:bodyPr>
          <a:lstStyle/>
          <a:p>
            <a:pPr algn="just" eaLnBrk="1" hangingPunct="1">
              <a:lnSpc>
                <a:spcPct val="80000"/>
              </a:lnSpc>
              <a:buFontTx/>
              <a:buNone/>
            </a:pPr>
            <a:r>
              <a:rPr lang="en-US" sz="2800" b="1" i="1" u="sng" smtClean="0">
                <a:solidFill>
                  <a:srgbClr val="FF0000"/>
                </a:solidFill>
                <a:latin typeface="Times New Roman" panose="02020603050405020304" pitchFamily="18" charset="0"/>
                <a:cs typeface="Times New Roman" panose="02020603050405020304" pitchFamily="18" charset="0"/>
              </a:rPr>
              <a:t>Điều 41:</a:t>
            </a:r>
            <a:endParaRPr lang="de-DE" sz="2800" b="1" smtClean="0">
              <a:solidFill>
                <a:srgbClr val="FF0000"/>
              </a:solidFill>
              <a:latin typeface="Times New Roman" panose="02020603050405020304" pitchFamily="18" charset="0"/>
              <a:cs typeface="Times New Roman" panose="02020603050405020304" pitchFamily="18" charset="0"/>
            </a:endParaRPr>
          </a:p>
          <a:p>
            <a:pPr algn="just" eaLnBrk="1" hangingPunct="1">
              <a:spcBef>
                <a:spcPct val="0"/>
              </a:spcBef>
              <a:buFontTx/>
              <a:buNone/>
            </a:pPr>
            <a:r>
              <a:rPr lang="de-DE" sz="2800" b="1" smtClean="0">
                <a:solidFill>
                  <a:srgbClr val="FF0000"/>
                </a:solidFill>
                <a:latin typeface="Times New Roman" panose="02020603050405020304" pitchFamily="18" charset="0"/>
                <a:cs typeface="Times New Roman" panose="02020603050405020304" pitchFamily="18" charset="0"/>
              </a:rPr>
              <a:t>d)</a:t>
            </a:r>
            <a:r>
              <a:rPr lang="de-DE" sz="2800" smtClean="0">
                <a:latin typeface="Times New Roman" panose="02020603050405020304" pitchFamily="18" charset="0"/>
                <a:cs typeface="Times New Roman" panose="02020603050405020304" pitchFamily="18" charset="0"/>
              </a:rPr>
              <a:t> Viết vẽ những nội dung không liên quan đến bài thi;</a:t>
            </a:r>
          </a:p>
          <a:p>
            <a:pPr algn="just" eaLnBrk="1" hangingPunct="1">
              <a:spcBef>
                <a:spcPct val="0"/>
              </a:spcBef>
              <a:buFontTx/>
              <a:buNone/>
            </a:pPr>
            <a:r>
              <a:rPr lang="de-DE" sz="2800" b="1" smtClean="0">
                <a:solidFill>
                  <a:srgbClr val="FF0000"/>
                </a:solidFill>
                <a:latin typeface="Times New Roman" panose="02020603050405020304" pitchFamily="18" charset="0"/>
                <a:cs typeface="Times New Roman" panose="02020603050405020304" pitchFamily="18" charset="0"/>
              </a:rPr>
              <a:t>e)</a:t>
            </a:r>
            <a:r>
              <a:rPr lang="de-DE" sz="2800" smtClean="0">
                <a:latin typeface="Times New Roman" panose="02020603050405020304" pitchFamily="18" charset="0"/>
                <a:cs typeface="Times New Roman" panose="02020603050405020304" pitchFamily="18" charset="0"/>
              </a:rPr>
              <a:t> Có hành động gây gổ, đe dọa cán bộ có trách nhiệm trong kỳ thi hay đe dọa thí sinh khác.</a:t>
            </a:r>
          </a:p>
          <a:p>
            <a:pPr algn="just" eaLnBrk="1" hangingPunct="1">
              <a:spcBef>
                <a:spcPct val="0"/>
              </a:spcBef>
              <a:buFontTx/>
              <a:buNone/>
            </a:pPr>
            <a:r>
              <a:rPr lang="de-DE" sz="2800" smtClean="0">
                <a:latin typeface="Times New Roman" panose="02020603050405020304" pitchFamily="18" charset="0"/>
                <a:cs typeface="Times New Roman" panose="02020603050405020304" pitchFamily="18" charset="0"/>
              </a:rPr>
              <a:t>	- Hình thức đình chỉ thi do cán bộ coi thi lập biên bản, thu tang vật và do Uỷ viên phụ trách điểm thi quyết định.</a:t>
            </a:r>
          </a:p>
          <a:p>
            <a:pPr algn="just" eaLnBrk="1" hangingPunct="1">
              <a:spcBef>
                <a:spcPct val="0"/>
              </a:spcBef>
              <a:buFontTx/>
              <a:buNone/>
            </a:pPr>
            <a:r>
              <a:rPr lang="de-DE" sz="2800" smtClean="0">
                <a:latin typeface="Times New Roman" panose="02020603050405020304" pitchFamily="18" charset="0"/>
                <a:cs typeface="Times New Roman" panose="02020603050405020304" pitchFamily="18" charset="0"/>
              </a:rPr>
              <a:t>	- Thí sinh bị kỷ luật đình chỉ thi trong khi thi môn nào sẽ bị điểm không (0) môn đó; phải ra khỏi phòng thi ngay sau khi có quyết định của Uỷ viên phụ trách điểm thi; phải nộp bài làm và đề thi cho CBCT và chỉ được ra khỏi khu vực thi sau 2/3 thời gian làm bài môn đó; không được thi các môn tiếp theo; không được dự các đợt thi kế tiếp trong năm đó tại các trường khác.</a:t>
            </a:r>
            <a:endParaRPr lang="en-US" sz="2800" smtClean="0">
              <a:latin typeface="Times New Roman" panose="02020603050405020304" pitchFamily="18" charset="0"/>
              <a:cs typeface="Times New Roman" panose="02020603050405020304" pitchFamily="18" charset="0"/>
            </a:endParaRPr>
          </a:p>
        </p:txBody>
      </p:sp>
      <p:sp>
        <p:nvSpPr>
          <p:cNvPr id="38915" name="Rectangle 2"/>
          <p:cNvSpPr>
            <a:spLocks noGrp="1" noChangeArrowheads="1"/>
          </p:cNvSpPr>
          <p:nvPr>
            <p:ph type="title"/>
          </p:nvPr>
        </p:nvSpPr>
        <p:spPr>
          <a:xfrm>
            <a:off x="457200" y="152400"/>
            <a:ext cx="8229600" cy="457200"/>
          </a:xfrm>
        </p:spPr>
        <p:txBody>
          <a:bodyPr>
            <a:normAutofit fontScale="90000"/>
          </a:bodyPr>
          <a:lstStyle/>
          <a:p>
            <a:pPr eaLnBrk="1" hangingPunct="1"/>
            <a:r>
              <a:rPr lang="en-US" sz="3200" b="1" smtClean="0">
                <a:solidFill>
                  <a:srgbClr val="FF0000"/>
                </a:solidFill>
              </a:rPr>
              <a:t>8. Xử lý thí sinh dự thi vi phạm quy chế</a:t>
            </a:r>
            <a:endParaRPr lang="en-US" sz="3200" b="1" i="1" u="sng" smtClean="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0" y="609600"/>
            <a:ext cx="9144000" cy="6248400"/>
          </a:xfrm>
        </p:spPr>
        <p:txBody>
          <a:bodyPr/>
          <a:lstStyle/>
          <a:p>
            <a:pPr eaLnBrk="1" hangingPunct="1">
              <a:lnSpc>
                <a:spcPct val="80000"/>
              </a:lnSpc>
              <a:buFontTx/>
              <a:buNone/>
            </a:pPr>
            <a:r>
              <a:rPr lang="en-US" sz="2800" b="1" i="1" u="sng" smtClean="0">
                <a:solidFill>
                  <a:srgbClr val="FF0000"/>
                </a:solidFill>
                <a:latin typeface="Times New Roman" panose="02020603050405020304" pitchFamily="18" charset="0"/>
                <a:cs typeface="Times New Roman" panose="02020603050405020304" pitchFamily="18" charset="0"/>
              </a:rPr>
              <a:t>Điều 41:</a:t>
            </a:r>
            <a:endParaRPr lang="de-DE" sz="2800" b="1" smtClean="0">
              <a:solidFill>
                <a:srgbClr val="FF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de-DE" sz="2800" b="1" smtClean="0">
                <a:solidFill>
                  <a:srgbClr val="FF0000"/>
                </a:solidFill>
                <a:latin typeface="Times New Roman" panose="02020603050405020304" pitchFamily="18" charset="0"/>
                <a:cs typeface="Times New Roman" panose="02020603050405020304" pitchFamily="18" charset="0"/>
              </a:rPr>
              <a:t>4.</a:t>
            </a:r>
            <a:r>
              <a:rPr lang="de-DE" sz="2800" smtClean="0">
                <a:latin typeface="Times New Roman" panose="02020603050405020304" pitchFamily="18" charset="0"/>
                <a:cs typeface="Times New Roman" panose="02020603050405020304" pitchFamily="18" charset="0"/>
              </a:rPr>
              <a:t> </a:t>
            </a:r>
            <a:r>
              <a:rPr lang="de-DE" sz="2800" b="1" smtClean="0">
                <a:solidFill>
                  <a:srgbClr val="0000CC"/>
                </a:solidFill>
                <a:latin typeface="Times New Roman" panose="02020603050405020304" pitchFamily="18" charset="0"/>
                <a:cs typeface="Times New Roman" panose="02020603050405020304" pitchFamily="18" charset="0"/>
              </a:rPr>
              <a:t>Tước quyền vào học ở các trường ngay trong năm đó và tước quyền tham dự kỳ thi tuyển sinh vào các trường trong hai năm tiếp theo</a:t>
            </a:r>
            <a:r>
              <a:rPr lang="de-DE" sz="2800" smtClean="0">
                <a:latin typeface="Times New Roman" panose="02020603050405020304" pitchFamily="18" charset="0"/>
                <a:cs typeface="Times New Roman" panose="02020603050405020304" pitchFamily="18" charset="0"/>
              </a:rPr>
              <a:t> hoặc đề nghị các cơ quan có thẩm quyền truy cứu trách nhiệm hình sự đối với những thí sinh vi phạm một trong các lỗi sau đây:</a:t>
            </a:r>
          </a:p>
          <a:p>
            <a:pPr eaLnBrk="1" hangingPunct="1">
              <a:spcBef>
                <a:spcPct val="0"/>
              </a:spcBef>
              <a:buFontTx/>
              <a:buNone/>
            </a:pPr>
            <a:r>
              <a:rPr lang="de-DE" sz="2800" b="1" smtClean="0">
                <a:solidFill>
                  <a:srgbClr val="FF0000"/>
                </a:solidFill>
                <a:latin typeface="Times New Roman" panose="02020603050405020304" pitchFamily="18" charset="0"/>
                <a:cs typeface="Times New Roman" panose="02020603050405020304" pitchFamily="18" charset="0"/>
              </a:rPr>
              <a:t>a)</a:t>
            </a:r>
            <a:r>
              <a:rPr lang="de-DE" sz="2800" smtClean="0">
                <a:latin typeface="Times New Roman" panose="02020603050405020304" pitchFamily="18" charset="0"/>
                <a:cs typeface="Times New Roman" panose="02020603050405020304" pitchFamily="18" charset="0"/>
              </a:rPr>
              <a:t> Có hành vi giả mạo hồ sơ để hưởng chính sách ưu tiên theo khu vực hoặc theo đối tượng trong tuyển sinh</a:t>
            </a:r>
            <a:endParaRPr lang="de-DE" sz="2800" smtClean="0">
              <a:solidFill>
                <a:srgbClr val="FF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de-DE" sz="2800" b="1" smtClean="0">
                <a:solidFill>
                  <a:srgbClr val="FF0000"/>
                </a:solidFill>
                <a:latin typeface="Times New Roman" panose="02020603050405020304" pitchFamily="18" charset="0"/>
                <a:cs typeface="Times New Roman" panose="02020603050405020304" pitchFamily="18" charset="0"/>
              </a:rPr>
              <a:t>b) </a:t>
            </a:r>
            <a:r>
              <a:rPr lang="de-DE" sz="2800" smtClean="0">
                <a:latin typeface="Times New Roman" panose="02020603050405020304" pitchFamily="18" charset="0"/>
                <a:cs typeface="Times New Roman" panose="02020603050405020304" pitchFamily="18" charset="0"/>
              </a:rPr>
              <a:t>Sử dụng văn bằng tốt nghiệp không hợp pháp;</a:t>
            </a:r>
          </a:p>
          <a:p>
            <a:pPr eaLnBrk="1" hangingPunct="1">
              <a:spcBef>
                <a:spcPct val="0"/>
              </a:spcBef>
              <a:buFontTx/>
              <a:buNone/>
            </a:pPr>
            <a:r>
              <a:rPr lang="de-DE" sz="2800" b="1" smtClean="0">
                <a:solidFill>
                  <a:srgbClr val="FF0000"/>
                </a:solidFill>
                <a:latin typeface="Times New Roman" panose="02020603050405020304" pitchFamily="18" charset="0"/>
                <a:cs typeface="Times New Roman" panose="02020603050405020304" pitchFamily="18" charset="0"/>
              </a:rPr>
              <a:t>c)</a:t>
            </a:r>
            <a:r>
              <a:rPr lang="de-DE" sz="2800" smtClean="0">
                <a:latin typeface="Times New Roman" panose="02020603050405020304" pitchFamily="18" charset="0"/>
                <a:cs typeface="Times New Roman" panose="02020603050405020304" pitchFamily="18" charset="0"/>
              </a:rPr>
              <a:t> Nhờ người khác thi hộ, làm bài hộ dưới mọi hình thức;</a:t>
            </a:r>
          </a:p>
          <a:p>
            <a:pPr eaLnBrk="1" hangingPunct="1">
              <a:spcBef>
                <a:spcPct val="0"/>
              </a:spcBef>
              <a:buFontTx/>
              <a:buNone/>
            </a:pPr>
            <a:r>
              <a:rPr lang="de-DE" sz="2800" smtClean="0">
                <a:solidFill>
                  <a:srgbClr val="FF0000"/>
                </a:solidFill>
                <a:latin typeface="Times New Roman" panose="02020603050405020304" pitchFamily="18" charset="0"/>
                <a:cs typeface="Times New Roman" panose="02020603050405020304" pitchFamily="18" charset="0"/>
              </a:rPr>
              <a:t>d) </a:t>
            </a:r>
            <a:r>
              <a:rPr lang="de-DE" sz="2800" smtClean="0">
                <a:latin typeface="Times New Roman" panose="02020603050405020304" pitchFamily="18" charset="0"/>
                <a:cs typeface="Times New Roman" panose="02020603050405020304" pitchFamily="18" charset="0"/>
              </a:rPr>
              <a:t>Có hành động phá hoại kỳ thi, hành hung cán bộ hoặc thí sinh khác.</a:t>
            </a:r>
          </a:p>
          <a:p>
            <a:pPr eaLnBrk="1" hangingPunct="1">
              <a:spcBef>
                <a:spcPct val="0"/>
              </a:spcBef>
              <a:buFontTx/>
              <a:buNone/>
            </a:pPr>
            <a:r>
              <a:rPr lang="de-DE" sz="2800" smtClean="0">
                <a:solidFill>
                  <a:srgbClr val="FF0000"/>
                </a:solidFill>
                <a:latin typeface="Times New Roman" panose="02020603050405020304" pitchFamily="18" charset="0"/>
                <a:cs typeface="Times New Roman" panose="02020603050405020304" pitchFamily="18" charset="0"/>
              </a:rPr>
              <a:t>đ) </a:t>
            </a:r>
            <a:r>
              <a:rPr lang="de-DE" sz="2800" smtClean="0">
                <a:latin typeface="Times New Roman" panose="02020603050405020304" pitchFamily="18" charset="0"/>
                <a:cs typeface="Times New Roman" panose="02020603050405020304" pitchFamily="18" charset="0"/>
              </a:rPr>
              <a:t>Sử dụng giấy trờ chứng nhận kết quả thi không hợp pháp</a:t>
            </a:r>
          </a:p>
          <a:p>
            <a:pPr eaLnBrk="1" hangingPunct="1">
              <a:spcBef>
                <a:spcPct val="0"/>
              </a:spcBef>
              <a:buFontTx/>
              <a:buNone/>
            </a:pPr>
            <a:r>
              <a:rPr lang="pt-BR" sz="2800" smtClean="0">
                <a:latin typeface="Times New Roman" panose="02020603050405020304" pitchFamily="18" charset="0"/>
                <a:cs typeface="Times New Roman" panose="02020603050405020304" pitchFamily="18" charset="0"/>
              </a:rPr>
              <a:t>	</a:t>
            </a:r>
            <a:r>
              <a:rPr lang="pt-BR" sz="2800" smtClean="0">
                <a:solidFill>
                  <a:srgbClr val="FF0000"/>
                </a:solidFill>
                <a:latin typeface="Times New Roman" panose="02020603050405020304" pitchFamily="18" charset="0"/>
                <a:cs typeface="Times New Roman" panose="02020603050405020304" pitchFamily="18" charset="0"/>
              </a:rPr>
              <a:t>Hình thức kỷ luật này do Chủ tịch HĐTS quyết định;</a:t>
            </a:r>
          </a:p>
          <a:p>
            <a:pPr eaLnBrk="1" hangingPunct="1">
              <a:lnSpc>
                <a:spcPct val="80000"/>
              </a:lnSpc>
              <a:buFontTx/>
              <a:buNone/>
            </a:pPr>
            <a:endParaRPr lang="de-DE" sz="2800" smtClean="0">
              <a:cs typeface="Times New Roman" pitchFamily="18" charset="0"/>
            </a:endParaRPr>
          </a:p>
        </p:txBody>
      </p:sp>
      <p:sp>
        <p:nvSpPr>
          <p:cNvPr id="39939" name="Rectangle 2"/>
          <p:cNvSpPr>
            <a:spLocks noGrp="1" noChangeArrowheads="1"/>
          </p:cNvSpPr>
          <p:nvPr>
            <p:ph type="title"/>
          </p:nvPr>
        </p:nvSpPr>
        <p:spPr>
          <a:xfrm>
            <a:off x="457200" y="152400"/>
            <a:ext cx="8229600" cy="457200"/>
          </a:xfrm>
        </p:spPr>
        <p:txBody>
          <a:bodyPr>
            <a:normAutofit fontScale="90000"/>
          </a:bodyPr>
          <a:lstStyle/>
          <a:p>
            <a:pPr eaLnBrk="1" hangingPunct="1"/>
            <a:r>
              <a:rPr lang="en-US" sz="3200" b="1" smtClean="0">
                <a:solidFill>
                  <a:srgbClr val="FF0000"/>
                </a:solidFill>
              </a:rPr>
              <a:t>8. Xử lý thí sinh dự thi vi phạm quy chế</a:t>
            </a:r>
            <a:endParaRPr lang="en-US" sz="3200" b="1" i="1" u="sng" smtClean="0">
              <a:solidFill>
                <a:srgbClr val="FF0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noChangeArrowheads="1"/>
          </p:cNvSpPr>
          <p:nvPr>
            <p:ph type="body" idx="1"/>
          </p:nvPr>
        </p:nvSpPr>
        <p:spPr>
          <a:xfrm>
            <a:off x="0" y="762000"/>
            <a:ext cx="8915400" cy="5867400"/>
          </a:xfrm>
        </p:spPr>
        <p:txBody>
          <a:bodyPr/>
          <a:lstStyle/>
          <a:p>
            <a:pPr marL="0" indent="0" algn="just" eaLnBrk="1" hangingPunct="1">
              <a:spcBef>
                <a:spcPts val="0"/>
              </a:spcBef>
              <a:buFontTx/>
              <a:buNone/>
              <a:defRPr/>
            </a:pPr>
            <a:r>
              <a:rPr lang="en-US" sz="2800" b="1" i="1" u="sng" dirty="0" smtClean="0">
                <a:solidFill>
                  <a:srgbClr val="FF0000"/>
                </a:solidFill>
                <a:latin typeface="Times New Roman" panose="02020603050405020304" pitchFamily="18" charset="0"/>
                <a:cs typeface="Times New Roman" panose="02020603050405020304" pitchFamily="18" charset="0"/>
              </a:rPr>
              <a:t>Điều 41:</a:t>
            </a:r>
            <a:endParaRPr lang="pt-BR" sz="2800" dirty="0" smtClean="0">
              <a:latin typeface="Times New Roman" panose="02020603050405020304" pitchFamily="18" charset="0"/>
              <a:cs typeface="Times New Roman" panose="02020603050405020304" pitchFamily="18" charset="0"/>
            </a:endParaRPr>
          </a:p>
          <a:p>
            <a:pPr algn="just" eaLnBrk="1" hangingPunct="1">
              <a:spcBef>
                <a:spcPts val="0"/>
              </a:spcBef>
              <a:buFontTx/>
              <a:buNone/>
              <a:defRPr/>
            </a:pPr>
            <a:r>
              <a:rPr lang="pt-BR" sz="2800" b="1" dirty="0" smtClean="0">
                <a:solidFill>
                  <a:srgbClr val="FF0000"/>
                </a:solidFill>
                <a:latin typeface="Times New Roman" panose="02020603050405020304" pitchFamily="18" charset="0"/>
                <a:cs typeface="Times New Roman" panose="02020603050405020304" pitchFamily="18" charset="0"/>
              </a:rPr>
              <a:t>e)</a:t>
            </a:r>
            <a:r>
              <a:rPr lang="pt-BR" sz="2800" dirty="0" smtClean="0">
                <a:latin typeface="Times New Roman" panose="02020603050405020304" pitchFamily="18" charset="0"/>
                <a:cs typeface="Times New Roman" panose="02020603050405020304" pitchFamily="18" charset="0"/>
              </a:rPr>
              <a:t> Đối với các trường hợp vi phạm khác, tuỳ theo tính chất và mức độ vi phạm, Giám đốc, Chủ tịch HĐTS xử lý kỷ luật theo các hình thức đã quy định tại Điều này.</a:t>
            </a:r>
          </a:p>
          <a:p>
            <a:pPr algn="just" eaLnBrk="1" hangingPunct="1">
              <a:spcBef>
                <a:spcPts val="0"/>
              </a:spcBef>
              <a:buFontTx/>
              <a:buNone/>
              <a:defRPr/>
            </a:pPr>
            <a:r>
              <a:rPr lang="de-DE" sz="2800" dirty="0" smtClean="0">
                <a:solidFill>
                  <a:srgbClr val="FF0000"/>
                </a:solidFill>
                <a:latin typeface="Times New Roman" panose="02020603050405020304" pitchFamily="18" charset="0"/>
                <a:cs typeface="Times New Roman" panose="02020603050405020304" pitchFamily="18" charset="0"/>
              </a:rPr>
              <a:t>g)</a:t>
            </a:r>
            <a:r>
              <a:rPr lang="de-DE" sz="2800" dirty="0" smtClean="0">
                <a:latin typeface="Times New Roman" panose="02020603050405020304" pitchFamily="18" charset="0"/>
                <a:cs typeface="Times New Roman" panose="02020603050405020304" pitchFamily="18" charset="0"/>
              </a:rPr>
              <a:t> Không thực hiện đúng quy định tại điểm c, điểm d khoản 3 Điều 36a. (</a:t>
            </a:r>
            <a:r>
              <a:rPr lang="de-DE" sz="2800" dirty="0" smtClean="0">
                <a:solidFill>
                  <a:srgbClr val="FF0000"/>
                </a:solidFill>
                <a:latin typeface="Times New Roman" panose="02020603050405020304" pitchFamily="18" charset="0"/>
                <a:cs typeface="Times New Roman" panose="02020603050405020304" pitchFamily="18" charset="0"/>
              </a:rPr>
              <a:t>điểm c: Người có bằng chứng về vi phạm quy chế tuyển sinh có trách nhiệm gửi bằng chứng cho nơi tiếp nhận qui định tại khoản 1 của điều này trong vòng 7 ngày từ khi kết thúc ngày thi để xử lý; d: người cung cấp thông tin và bằng chứng về vi phạm quy chế tuyển sinh phải chịu trách nhiệm trước pháp luật về tính xác thực của thông tin và bằng chứng đã cung cấp, không được lợi dụng việc làm đó để gây ảnh hưởng tiêu cực đến kỳ thi)</a:t>
            </a:r>
          </a:p>
          <a:p>
            <a:pPr eaLnBrk="1" hangingPunct="1">
              <a:lnSpc>
                <a:spcPct val="80000"/>
              </a:lnSpc>
              <a:buFontTx/>
              <a:buNone/>
              <a:defRPr/>
            </a:pPr>
            <a:endParaRPr lang="pt-BR" sz="2800" dirty="0" smtClean="0">
              <a:cs typeface="Times New Roman" pitchFamily="18" charset="0"/>
            </a:endParaRPr>
          </a:p>
        </p:txBody>
      </p:sp>
      <p:sp>
        <p:nvSpPr>
          <p:cNvPr id="40963" name="Rectangle 2"/>
          <p:cNvSpPr>
            <a:spLocks noGrp="1" noChangeArrowheads="1"/>
          </p:cNvSpPr>
          <p:nvPr>
            <p:ph type="title"/>
          </p:nvPr>
        </p:nvSpPr>
        <p:spPr>
          <a:xfrm>
            <a:off x="457200" y="152400"/>
            <a:ext cx="8229600" cy="457200"/>
          </a:xfrm>
        </p:spPr>
        <p:txBody>
          <a:bodyPr>
            <a:normAutofit fontScale="90000"/>
          </a:bodyPr>
          <a:lstStyle/>
          <a:p>
            <a:pPr eaLnBrk="1" hangingPunct="1"/>
            <a:r>
              <a:rPr lang="en-US" sz="3200" b="1" smtClean="0">
                <a:solidFill>
                  <a:srgbClr val="FF0000"/>
                </a:solidFill>
              </a:rPr>
              <a:t>8. Xử lý thí sinh dự thi vi phạm quy chế</a:t>
            </a:r>
            <a:endParaRPr lang="en-US" sz="3200" b="1" i="1" u="sng" smtClean="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304800" y="1752600"/>
            <a:ext cx="8610600" cy="4876800"/>
          </a:xfrm>
          <a:noFill/>
        </p:spPr>
        <p:txBody>
          <a:bodyPr/>
          <a:lstStyle/>
          <a:p>
            <a:pPr eaLnBrk="1" hangingPunct="1">
              <a:spcBef>
                <a:spcPts val="600"/>
              </a:spcBef>
              <a:spcAft>
                <a:spcPts val="600"/>
              </a:spcAft>
              <a:buFontTx/>
              <a:buNone/>
            </a:pPr>
            <a:r>
              <a:rPr lang="en-US" sz="2800" b="1" dirty="0" smtClean="0"/>
              <a:t> 	</a:t>
            </a:r>
            <a:r>
              <a:rPr lang="en-US" sz="2800" dirty="0" err="1" smtClean="0">
                <a:latin typeface="Times New Roman" panose="02020603050405020304" pitchFamily="18" charset="0"/>
                <a:cs typeface="Times New Roman" panose="02020603050405020304" pitchFamily="18" charset="0"/>
              </a:rPr>
              <a:t>Cán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bộ</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coi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cần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chú</a:t>
            </a:r>
            <a:r>
              <a:rPr lang="en-US" sz="2800" dirty="0" smtClean="0">
                <a:latin typeface="Times New Roman" panose="02020603050405020304" pitchFamily="18" charset="0"/>
                <a:cs typeface="Times New Roman" panose="02020603050405020304" pitchFamily="18" charset="0"/>
              </a:rPr>
              <a:t> ý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đ</a:t>
            </a:r>
            <a:r>
              <a:rPr lang="en-US" sz="2800" dirty="0" err="1" smtClean="0">
                <a:latin typeface="Times New Roman" panose="02020603050405020304" pitchFamily="18" charset="0"/>
                <a:cs typeface="Times New Roman" panose="02020603050405020304" pitchFamily="18" charset="0"/>
              </a:rPr>
              <a:t>iều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sau</a:t>
            </a:r>
            <a:r>
              <a:rPr lang="en-US" sz="2800" dirty="0" smtClean="0">
                <a:latin typeface="Times New Roman" panose="02020603050405020304" pitchFamily="18" charset="0"/>
                <a:cs typeface="Times New Roman" panose="02020603050405020304" pitchFamily="18" charset="0"/>
              </a:rPr>
              <a:t>: </a:t>
            </a:r>
          </a:p>
          <a:p>
            <a:pPr algn="just" eaLnBrk="1" hangingPunct="1">
              <a:spcBef>
                <a:spcPts val="600"/>
              </a:spcBef>
              <a:spcAft>
                <a:spcPts val="600"/>
              </a:spcAft>
              <a:buFontTx/>
              <a:buNone/>
            </a:pPr>
            <a:r>
              <a:rPr lang="en-US" sz="2800" dirty="0" smtClean="0">
                <a:latin typeface="Times New Roman" panose="02020603050405020304" pitchFamily="18" charset="0"/>
                <a:cs typeface="Times New Roman" panose="02020603050405020304" pitchFamily="18" charset="0"/>
              </a:rPr>
              <a:t>	</a:t>
            </a:r>
            <a:r>
              <a:rPr lang="en-US" sz="2800" u="sng" dirty="0" err="1" smtClean="0">
                <a:solidFill>
                  <a:srgbClr val="FF0000"/>
                </a:solidFill>
                <a:latin typeface="Times New Roman" panose="02020603050405020304" pitchFamily="18" charset="0"/>
                <a:cs typeface="Times New Roman" panose="02020603050405020304" pitchFamily="18" charset="0"/>
              </a:rPr>
              <a:t>Điều</a:t>
            </a:r>
            <a:r>
              <a:rPr lang="en-US" sz="2800" u="sng" dirty="0" smtClean="0">
                <a:solidFill>
                  <a:srgbClr val="FF0000"/>
                </a:solidFill>
                <a:latin typeface="Times New Roman" panose="02020603050405020304" pitchFamily="18" charset="0"/>
                <a:cs typeface="Times New Roman" panose="02020603050405020304" pitchFamily="18" charset="0"/>
              </a:rPr>
              <a:t> 24</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Trách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nhiệm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CBCT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thành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viên</a:t>
            </a: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trong</a:t>
            </a:r>
            <a:r>
              <a:rPr lang="en-US" sz="2800" dirty="0" smtClean="0">
                <a:latin typeface="Times New Roman" panose="02020603050405020304" pitchFamily="18" charset="0"/>
                <a:cs typeface="Times New Roman" panose="02020603050405020304" pitchFamily="18" charset="0"/>
              </a:rPr>
              <a:t> ban </a:t>
            </a:r>
            <a:r>
              <a:rPr lang="en-US" sz="2800" dirty="0" err="1" smtClean="0">
                <a:latin typeface="Times New Roman" panose="02020603050405020304" pitchFamily="18" charset="0"/>
                <a:cs typeface="Times New Roman" panose="02020603050405020304" pitchFamily="18" charset="0"/>
              </a:rPr>
              <a:t>coi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thi</a:t>
            </a:r>
            <a:r>
              <a:rPr lang="en-US" sz="2800" dirty="0" smtClean="0">
                <a:latin typeface="Times New Roman" panose="02020603050405020304" pitchFamily="18" charset="0"/>
                <a:cs typeface="Times New Roman" panose="02020603050405020304" pitchFamily="18" charset="0"/>
              </a:rPr>
              <a:t>.</a:t>
            </a:r>
          </a:p>
          <a:p>
            <a:pPr algn="just" eaLnBrk="1" hangingPunct="1">
              <a:spcBef>
                <a:spcPts val="600"/>
              </a:spcBef>
              <a:spcAft>
                <a:spcPts val="600"/>
              </a:spcAft>
              <a:buFontTx/>
              <a:buNone/>
            </a:pPr>
            <a:r>
              <a:rPr lang="en-US" sz="2800" dirty="0" smtClean="0">
                <a:latin typeface="Times New Roman" panose="02020603050405020304" pitchFamily="18" charset="0"/>
                <a:cs typeface="Times New Roman" panose="02020603050405020304" pitchFamily="18" charset="0"/>
              </a:rPr>
              <a:t>	</a:t>
            </a:r>
            <a:r>
              <a:rPr lang="en-US" sz="2800" u="sng" dirty="0" err="1" smtClean="0">
                <a:solidFill>
                  <a:srgbClr val="FF0000"/>
                </a:solidFill>
                <a:latin typeface="Times New Roman" panose="02020603050405020304" pitchFamily="18" charset="0"/>
                <a:cs typeface="Times New Roman" panose="02020603050405020304" pitchFamily="18" charset="0"/>
              </a:rPr>
              <a:t>Điều</a:t>
            </a:r>
            <a:r>
              <a:rPr lang="en-US" sz="2800" u="sng" dirty="0" smtClean="0">
                <a:solidFill>
                  <a:srgbClr val="FF0000"/>
                </a:solidFill>
                <a:latin typeface="Times New Roman" panose="02020603050405020304" pitchFamily="18" charset="0"/>
                <a:cs typeface="Times New Roman" panose="02020603050405020304" pitchFamily="18" charset="0"/>
              </a:rPr>
              <a:t> 25</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Trách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nhiệm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sinh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kỳ</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thi</a:t>
            </a:r>
            <a:r>
              <a:rPr lang="en-US" sz="2800" dirty="0" smtClean="0">
                <a:latin typeface="Times New Roman" panose="02020603050405020304" pitchFamily="18" charset="0"/>
                <a:cs typeface="Times New Roman" panose="02020603050405020304" pitchFamily="18" charset="0"/>
              </a:rPr>
              <a:t>.</a:t>
            </a:r>
          </a:p>
          <a:p>
            <a:pPr algn="just" eaLnBrk="1" hangingPunct="1">
              <a:spcBef>
                <a:spcPts val="600"/>
              </a:spcBef>
              <a:spcAft>
                <a:spcPts val="600"/>
              </a:spcAft>
              <a:buFontTx/>
              <a:buNone/>
            </a:pPr>
            <a:r>
              <a:rPr lang="en-US" sz="2800" dirty="0" smtClean="0">
                <a:latin typeface="Times New Roman" panose="02020603050405020304" pitchFamily="18" charset="0"/>
                <a:cs typeface="Times New Roman" panose="02020603050405020304" pitchFamily="18" charset="0"/>
              </a:rPr>
              <a:t>	</a:t>
            </a:r>
            <a:r>
              <a:rPr lang="en-US" sz="2800" u="sng" dirty="0" err="1" smtClean="0">
                <a:solidFill>
                  <a:srgbClr val="FF0000"/>
                </a:solidFill>
                <a:latin typeface="Times New Roman" panose="02020603050405020304" pitchFamily="18" charset="0"/>
                <a:cs typeface="Times New Roman" panose="02020603050405020304" pitchFamily="18" charset="0"/>
              </a:rPr>
              <a:t>Điều</a:t>
            </a:r>
            <a:r>
              <a:rPr lang="en-US" sz="2800" u="sng" dirty="0" smtClean="0">
                <a:solidFill>
                  <a:srgbClr val="FF0000"/>
                </a:solidFill>
                <a:latin typeface="Times New Roman" panose="02020603050405020304" pitchFamily="18" charset="0"/>
                <a:cs typeface="Times New Roman" panose="02020603050405020304" pitchFamily="18" charset="0"/>
              </a:rPr>
              <a:t> 40</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lý</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bộ</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tuyển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sinh</a:t>
            </a:r>
            <a:r>
              <a:rPr lang="en-US" sz="2800" dirty="0" smtClean="0">
                <a:latin typeface="Times New Roman" panose="02020603050405020304" pitchFamily="18" charset="0"/>
                <a:cs typeface="Times New Roman" panose="02020603050405020304" pitchFamily="18" charset="0"/>
              </a:rPr>
              <a:t> vi </a:t>
            </a:r>
            <a:r>
              <a:rPr lang="en-US" sz="2800" dirty="0" err="1" smtClean="0">
                <a:latin typeface="Times New Roman" panose="02020603050405020304" pitchFamily="18" charset="0"/>
                <a:cs typeface="Times New Roman" panose="02020603050405020304" pitchFamily="18" charset="0"/>
              </a:rPr>
              <a:t>phạm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chế</a:t>
            </a:r>
            <a:r>
              <a:rPr lang="en-US" sz="2800" dirty="0" smtClean="0">
                <a:latin typeface="Times New Roman" panose="02020603050405020304" pitchFamily="18" charset="0"/>
                <a:cs typeface="Times New Roman" panose="02020603050405020304" pitchFamily="18" charset="0"/>
              </a:rPr>
              <a:t>.</a:t>
            </a:r>
          </a:p>
          <a:p>
            <a:pPr algn="just" eaLnBrk="1" hangingPunct="1">
              <a:spcBef>
                <a:spcPts val="600"/>
              </a:spcBef>
              <a:spcAft>
                <a:spcPts val="600"/>
              </a:spcAft>
              <a:buFontTx/>
              <a:buNone/>
            </a:pPr>
            <a:r>
              <a:rPr lang="en-US" sz="2800" dirty="0" smtClean="0">
                <a:latin typeface="Times New Roman" panose="02020603050405020304" pitchFamily="18" charset="0"/>
                <a:cs typeface="Times New Roman" panose="02020603050405020304" pitchFamily="18" charset="0"/>
              </a:rPr>
              <a:t>	</a:t>
            </a:r>
            <a:r>
              <a:rPr lang="en-US" sz="2800" u="sng" dirty="0" err="1" smtClean="0">
                <a:solidFill>
                  <a:srgbClr val="FF0000"/>
                </a:solidFill>
                <a:latin typeface="Times New Roman" panose="02020603050405020304" pitchFamily="18" charset="0"/>
                <a:cs typeface="Times New Roman" panose="02020603050405020304" pitchFamily="18" charset="0"/>
              </a:rPr>
              <a:t>Điều</a:t>
            </a:r>
            <a:r>
              <a:rPr lang="en-US" sz="2800" u="sng" dirty="0" smtClean="0">
                <a:solidFill>
                  <a:srgbClr val="FF0000"/>
                </a:solidFill>
                <a:latin typeface="Times New Roman" panose="02020603050405020304" pitchFamily="18" charset="0"/>
                <a:cs typeface="Times New Roman" panose="02020603050405020304" pitchFamily="18" charset="0"/>
              </a:rPr>
              <a:t> 41</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lý</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sinh</a:t>
            </a:r>
            <a:r>
              <a:rPr lang="en-US" sz="2800" dirty="0" smtClean="0">
                <a:latin typeface="Times New Roman" panose="02020603050405020304" pitchFamily="18" charset="0"/>
                <a:cs typeface="Times New Roman" panose="02020603050405020304" pitchFamily="18" charset="0"/>
              </a:rPr>
              <a:t> vi </a:t>
            </a:r>
            <a:r>
              <a:rPr lang="en-US" sz="2800" dirty="0" err="1" smtClean="0">
                <a:latin typeface="Times New Roman" panose="02020603050405020304" pitchFamily="18" charset="0"/>
                <a:cs typeface="Times New Roman" panose="02020603050405020304" pitchFamily="18" charset="0"/>
              </a:rPr>
              <a:t>phạm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chế</a:t>
            </a:r>
            <a:r>
              <a:rPr lang="en-US" sz="2800" dirty="0" smtClean="0">
                <a:latin typeface="Times New Roman" panose="02020603050405020304" pitchFamily="18" charset="0"/>
                <a:cs typeface="Times New Roman" panose="02020603050405020304" pitchFamily="18" charset="0"/>
              </a:rPr>
              <a:t>.</a:t>
            </a:r>
          </a:p>
          <a:p>
            <a:pPr algn="just" eaLnBrk="1" hangingPunct="1">
              <a:spcBef>
                <a:spcPts val="600"/>
              </a:spcBef>
              <a:spcAft>
                <a:spcPts val="600"/>
              </a:spcAft>
              <a:buFontTx/>
              <a:buNone/>
            </a:pPr>
            <a:r>
              <a:rPr lang="en-US" sz="2800" dirty="0" smtClean="0"/>
              <a:t>	</a:t>
            </a:r>
          </a:p>
        </p:txBody>
      </p:sp>
      <p:sp>
        <p:nvSpPr>
          <p:cNvPr id="5123" name="Rectangle 5"/>
          <p:cNvSpPr>
            <a:spLocks noChangeArrowheads="1"/>
          </p:cNvSpPr>
          <p:nvPr/>
        </p:nvSpPr>
        <p:spPr bwMode="auto">
          <a:xfrm>
            <a:off x="0" y="228600"/>
            <a:ext cx="9144000" cy="1143000"/>
          </a:xfrm>
          <a:prstGeom prst="rect">
            <a:avLst/>
          </a:prstGeom>
          <a:noFill/>
          <a:ln w="9525">
            <a:noFill/>
            <a:miter lim="800000"/>
            <a:headEnd/>
            <a:tailEnd/>
          </a:ln>
        </p:spPr>
        <p:txBody>
          <a:bodyPr anchor="ctr"/>
          <a:lstStyle/>
          <a:p>
            <a:pPr algn="ctr" eaLnBrk="1" hangingPunct="1"/>
            <a:r>
              <a:rPr lang="en-US" sz="3600" dirty="0">
                <a:solidFill>
                  <a:schemeClr val="bg2"/>
                </a:solidFill>
                <a:latin typeface="Times New Roman" pitchFamily="18" charset="0"/>
                <a:cs typeface="Times New Roman" pitchFamily="18" charset="0"/>
              </a:rPr>
              <a:t> </a:t>
            </a:r>
            <a:r>
              <a:rPr lang="en-US" sz="3600" b="1" dirty="0">
                <a:solidFill>
                  <a:srgbClr val="FF0000"/>
                </a:solidFill>
                <a:latin typeface="Times New Roman" pitchFamily="18" charset="0"/>
                <a:cs typeface="Times New Roman" pitchFamily="18" charset="0"/>
              </a:rPr>
              <a:t>QUY CHẾ </a:t>
            </a:r>
            <a:r>
              <a:rPr lang="en-US" sz="3600" b="1">
                <a:solidFill>
                  <a:srgbClr val="FF0000"/>
                </a:solidFill>
                <a:latin typeface="Times New Roman" pitchFamily="18" charset="0"/>
                <a:cs typeface="Times New Roman" pitchFamily="18" charset="0"/>
              </a:rPr>
              <a:t>TUYỂN </a:t>
            </a:r>
            <a:r>
              <a:rPr lang="en-US" sz="3600" b="1" smtClean="0">
                <a:solidFill>
                  <a:srgbClr val="FF0000"/>
                </a:solidFill>
                <a:latin typeface="Times New Roman" pitchFamily="18" charset="0"/>
                <a:cs typeface="Times New Roman" pitchFamily="18" charset="0"/>
              </a:rPr>
              <a:t>SINH</a:t>
            </a:r>
            <a:endParaRPr lang="en-US" sz="2000" b="1"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Effect transition="in" filter="box(in)">
                                      <p:cBhvr>
                                        <p:cTn id="7" dur="500"/>
                                        <p:tgtEl>
                                          <p:spTgt spid="6146">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146">
                                            <p:txEl>
                                              <p:pRg st="2" end="2"/>
                                            </p:txEl>
                                          </p:spTgt>
                                        </p:tgtEl>
                                        <p:attrNameLst>
                                          <p:attrName>style.visibility</p:attrName>
                                        </p:attrNameLst>
                                      </p:cBhvr>
                                      <p:to>
                                        <p:strVal val="visible"/>
                                      </p:to>
                                    </p:set>
                                    <p:animEffect transition="in" filter="box(in)">
                                      <p:cBhvr>
                                        <p:cTn id="10" dur="500"/>
                                        <p:tgtEl>
                                          <p:spTgt spid="6146">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Effect transition="in" filter="box(in)">
                                      <p:cBhvr>
                                        <p:cTn id="13" dur="500"/>
                                        <p:tgtEl>
                                          <p:spTgt spid="6146">
                                            <p:txEl>
                                              <p:pRg st="3" end="3"/>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6146">
                                            <p:txEl>
                                              <p:pRg st="4" end="4"/>
                                            </p:txEl>
                                          </p:spTgt>
                                        </p:tgtEl>
                                        <p:attrNameLst>
                                          <p:attrName>style.visibility</p:attrName>
                                        </p:attrNameLst>
                                      </p:cBhvr>
                                      <p:to>
                                        <p:strVal val="visible"/>
                                      </p:to>
                                    </p:set>
                                    <p:animEffect transition="in" filter="box(in)">
                                      <p:cBhvr>
                                        <p:cTn id="16" dur="500"/>
                                        <p:tgtEl>
                                          <p:spTgt spid="614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noChangeArrowheads="1"/>
          </p:cNvSpPr>
          <p:nvPr>
            <p:ph type="body" idx="1"/>
          </p:nvPr>
        </p:nvSpPr>
        <p:spPr>
          <a:xfrm>
            <a:off x="0" y="1066800"/>
            <a:ext cx="8915400" cy="4343400"/>
          </a:xfrm>
        </p:spPr>
        <p:txBody>
          <a:bodyPr/>
          <a:lstStyle/>
          <a:p>
            <a:pPr marL="0" indent="0" eaLnBrk="1" hangingPunct="1">
              <a:lnSpc>
                <a:spcPct val="80000"/>
              </a:lnSpc>
              <a:buFontTx/>
              <a:buNone/>
              <a:defRPr/>
            </a:pPr>
            <a:r>
              <a:rPr lang="en-US" sz="2800" b="1" i="1" u="sng" dirty="0" smtClean="0">
                <a:solidFill>
                  <a:srgbClr val="FF0000"/>
                </a:solidFill>
                <a:latin typeface="Times New Roman" panose="02020603050405020304" pitchFamily="18" charset="0"/>
                <a:cs typeface="Times New Roman" panose="02020603050405020304" pitchFamily="18" charset="0"/>
              </a:rPr>
              <a:t>Điều 41:</a:t>
            </a:r>
            <a:endParaRPr lang="pt-BR" sz="2800" dirty="0" smtClean="0">
              <a:latin typeface="Times New Roman" panose="02020603050405020304" pitchFamily="18" charset="0"/>
              <a:cs typeface="Times New Roman" panose="02020603050405020304" pitchFamily="18" charset="0"/>
            </a:endParaRPr>
          </a:p>
          <a:p>
            <a:pPr algn="just" eaLnBrk="1" hangingPunct="1">
              <a:lnSpc>
                <a:spcPct val="150000"/>
              </a:lnSpc>
              <a:spcBef>
                <a:spcPts val="0"/>
              </a:spcBef>
              <a:buFontTx/>
              <a:buNone/>
              <a:defRPr/>
            </a:pPr>
            <a:r>
              <a:rPr lang="pt-BR" sz="2800" dirty="0" smtClean="0">
                <a:latin typeface="Times New Roman" panose="02020603050405020304" pitchFamily="18" charset="0"/>
                <a:cs typeface="Times New Roman" panose="02020603050405020304" pitchFamily="18" charset="0"/>
              </a:rPr>
              <a:t>	Việc xử lý kỷ luật thí sinh phải được công bố cho thí sinh biết. Nếu thí sinh không chịu ký tên vào biên bản thì hai cán bộ coi thi ký vào biên bản. Nếu giữa cán bộ coi thi và Uỷ viên phụ trách điểm thi không nhất trí về cách xử lý thì ghi rõ ý kiến hai bên vào biên bản để báo cáo Trưởng ban Coi thi quyết định</a:t>
            </a:r>
            <a:r>
              <a:rPr lang="pt-BR" sz="2800" dirty="0" smtClean="0">
                <a:cs typeface="Times New Roman" pitchFamily="18" charset="0"/>
              </a:rPr>
              <a:t>.</a:t>
            </a:r>
            <a:r>
              <a:rPr lang="de-DE" sz="2800" dirty="0" smtClean="0">
                <a:cs typeface="Times New Roman" pitchFamily="18" charset="0"/>
              </a:rPr>
              <a:t>	</a:t>
            </a:r>
            <a:endParaRPr lang="en-US" sz="2800" dirty="0" smtClean="0">
              <a:cs typeface="Times New Roman" pitchFamily="18" charset="0"/>
            </a:endParaRPr>
          </a:p>
        </p:txBody>
      </p:sp>
      <p:sp>
        <p:nvSpPr>
          <p:cNvPr id="41987" name="Rectangle 2"/>
          <p:cNvSpPr>
            <a:spLocks noGrp="1" noChangeArrowheads="1"/>
          </p:cNvSpPr>
          <p:nvPr>
            <p:ph type="title"/>
          </p:nvPr>
        </p:nvSpPr>
        <p:spPr>
          <a:xfrm>
            <a:off x="457200" y="152400"/>
            <a:ext cx="8229600" cy="914400"/>
          </a:xfrm>
        </p:spPr>
        <p:txBody>
          <a:bodyPr/>
          <a:lstStyle/>
          <a:p>
            <a:pPr eaLnBrk="1" hangingPunct="1"/>
            <a:r>
              <a:rPr lang="en-US" sz="3200" b="1" smtClean="0">
                <a:solidFill>
                  <a:srgbClr val="FF0000"/>
                </a:solidFill>
              </a:rPr>
              <a:t>8. Xử lý thí sinh dự thi vi phạm quy chế</a:t>
            </a:r>
            <a:endParaRPr lang="en-US" sz="3200" b="1" i="1" u="sng" smtClean="0">
              <a:solidFill>
                <a:srgbClr val="FF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mtClean="0"/>
              <a:t>LỊCH THI</a:t>
            </a: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35107821"/>
              </p:ext>
            </p:extLst>
          </p:nvPr>
        </p:nvGraphicFramePr>
        <p:xfrm>
          <a:off x="457201" y="990600"/>
          <a:ext cx="8305798" cy="5257799"/>
        </p:xfrm>
        <a:graphic>
          <a:graphicData uri="http://schemas.openxmlformats.org/drawingml/2006/table">
            <a:tbl>
              <a:tblPr>
                <a:tableStyleId>{5C22544A-7EE6-4342-B048-85BDC9FD1C3A}</a:tableStyleId>
              </a:tblPr>
              <a:tblGrid>
                <a:gridCol w="1408838">
                  <a:extLst>
                    <a:ext uri="{9D8B030D-6E8A-4147-A177-3AD203B41FA5}">
                      <a16:colId xmlns:a16="http://schemas.microsoft.com/office/drawing/2014/main" val="631081678"/>
                    </a:ext>
                  </a:extLst>
                </a:gridCol>
                <a:gridCol w="1943961">
                  <a:extLst>
                    <a:ext uri="{9D8B030D-6E8A-4147-A177-3AD203B41FA5}">
                      <a16:colId xmlns:a16="http://schemas.microsoft.com/office/drawing/2014/main" val="2190391186"/>
                    </a:ext>
                  </a:extLst>
                </a:gridCol>
                <a:gridCol w="4952999">
                  <a:extLst>
                    <a:ext uri="{9D8B030D-6E8A-4147-A177-3AD203B41FA5}">
                      <a16:colId xmlns:a16="http://schemas.microsoft.com/office/drawing/2014/main" val="1536899811"/>
                    </a:ext>
                  </a:extLst>
                </a:gridCol>
              </a:tblGrid>
              <a:tr h="375557">
                <a:tc>
                  <a:txBody>
                    <a:bodyPr/>
                    <a:lstStyle/>
                    <a:p>
                      <a:pPr algn="ctr">
                        <a:spcAft>
                          <a:spcPts val="0"/>
                        </a:spcAft>
                      </a:pPr>
                      <a:r>
                        <a:rPr lang="fr-FR" sz="2000" b="1">
                          <a:effectLst/>
                        </a:rPr>
                        <a:t>Ngày</a:t>
                      </a:r>
                      <a:endParaRPr lang="en-US" sz="2000" b="1">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fr-FR" sz="2000" b="1">
                          <a:effectLst/>
                        </a:rPr>
                        <a:t>Buổi</a:t>
                      </a:r>
                      <a:endParaRPr lang="en-US" sz="2000" b="1">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2000" b="1">
                          <a:effectLst/>
                        </a:rPr>
                        <a:t>Môn thi</a:t>
                      </a:r>
                      <a:endParaRPr lang="en-US" sz="2000" b="1">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71421557"/>
                  </a:ext>
                </a:extLst>
              </a:tr>
              <a:tr h="2441121">
                <a:tc>
                  <a:txBody>
                    <a:bodyPr/>
                    <a:lstStyle/>
                    <a:p>
                      <a:pPr algn="ctr">
                        <a:spcAft>
                          <a:spcPts val="0"/>
                        </a:spcAft>
                      </a:pPr>
                      <a:r>
                        <a:rPr lang="en-US" sz="2000">
                          <a:effectLst/>
                        </a:rPr>
                        <a:t>Ngày  03/11/2017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a:effectLst/>
                        </a:rPr>
                        <a:t>Chiều (từ 14 giờ) </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0"/>
                        </a:spcAft>
                      </a:pPr>
                      <a:r>
                        <a:rPr lang="en-US" sz="2000">
                          <a:effectLst/>
                        </a:rPr>
                        <a:t>Thư ký đính chính những sai sót trong đăng ký dự thi của thí sinh, thí sinh (đính kèm) nghe Ban coi thi phổ biến quy chế, lịch thi tuyển sinh ... tại phòng NĐ 207, giảng đường Nguyễn Đăng.</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968097548"/>
                  </a:ext>
                </a:extLst>
              </a:tr>
              <a:tr h="813707">
                <a:tc rowSpan="2">
                  <a:txBody>
                    <a:bodyPr/>
                    <a:lstStyle/>
                    <a:p>
                      <a:pPr algn="ctr">
                        <a:spcAft>
                          <a:spcPts val="0"/>
                        </a:spcAft>
                      </a:pPr>
                      <a:r>
                        <a:rPr lang="en-US" sz="2000">
                          <a:effectLst/>
                        </a:rPr>
                        <a:t>Ngày 04/11/2017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a:effectLst/>
                        </a:rPr>
                        <a:t>Sáng</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0"/>
                        </a:spcAft>
                      </a:pPr>
                      <a:r>
                        <a:rPr lang="en-US" sz="2000">
                          <a:effectLst/>
                        </a:rPr>
                        <a:t>Theo kế hoạch sử dụng đề thi đính kèm</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72080043"/>
                  </a:ext>
                </a:extLst>
              </a:tr>
              <a:tr h="813707">
                <a:tc vMerge="1">
                  <a:txBody>
                    <a:bodyPr/>
                    <a:lstStyle/>
                    <a:p>
                      <a:endParaRPr lang="en-US"/>
                    </a:p>
                  </a:txBody>
                  <a:tcPr/>
                </a:tc>
                <a:tc>
                  <a:txBody>
                    <a:bodyPr/>
                    <a:lstStyle/>
                    <a:p>
                      <a:pPr algn="ctr">
                        <a:spcAft>
                          <a:spcPts val="0"/>
                        </a:spcAft>
                      </a:pPr>
                      <a:r>
                        <a:rPr lang="en-US" sz="2000">
                          <a:effectLst/>
                        </a:rPr>
                        <a:t>Chiều</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0"/>
                        </a:spcAft>
                      </a:pPr>
                      <a:r>
                        <a:rPr lang="en-US" sz="2000">
                          <a:effectLst/>
                        </a:rPr>
                        <a:t>Theo kế hoạch sử dụng đề thi đính kèm</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031274106"/>
                  </a:ext>
                </a:extLst>
              </a:tr>
              <a:tr h="813707">
                <a:tc>
                  <a:txBody>
                    <a:bodyPr/>
                    <a:lstStyle/>
                    <a:p>
                      <a:pPr algn="ctr">
                        <a:spcAft>
                          <a:spcPts val="0"/>
                        </a:spcAft>
                      </a:pPr>
                      <a:r>
                        <a:rPr lang="fr-FR" sz="2000">
                          <a:effectLst/>
                        </a:rPr>
                        <a:t>Ngày 05/11/2017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a:effectLst/>
                        </a:rPr>
                        <a:t>Sáng</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0"/>
                        </a:spcAft>
                      </a:pPr>
                      <a:r>
                        <a:rPr lang="en-US" sz="2000">
                          <a:effectLst/>
                        </a:rPr>
                        <a:t>Theo kế hoạch sử dụng đề thi đính kèm</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288270177"/>
                  </a:ext>
                </a:extLst>
              </a:tr>
            </a:tbl>
          </a:graphicData>
        </a:graphic>
      </p:graphicFrame>
    </p:spTree>
    <p:extLst>
      <p:ext uri="{BB962C8B-B14F-4D97-AF65-F5344CB8AC3E}">
        <p14:creationId xmlns:p14="http://schemas.microsoft.com/office/powerpoint/2010/main" val="37237511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mtClean="0"/>
              <a:t>ThờI gian biểu</a:t>
            </a: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0501353"/>
              </p:ext>
            </p:extLst>
          </p:nvPr>
        </p:nvGraphicFramePr>
        <p:xfrm>
          <a:off x="457200" y="1142999"/>
          <a:ext cx="8229600" cy="5404792"/>
        </p:xfrm>
        <a:graphic>
          <a:graphicData uri="http://schemas.openxmlformats.org/drawingml/2006/table">
            <a:tbl>
              <a:tblPr>
                <a:tableStyleId>{5C22544A-7EE6-4342-B048-85BDC9FD1C3A}</a:tableStyleId>
              </a:tblPr>
              <a:tblGrid>
                <a:gridCol w="1908863">
                  <a:extLst>
                    <a:ext uri="{9D8B030D-6E8A-4147-A177-3AD203B41FA5}">
                      <a16:colId xmlns:a16="http://schemas.microsoft.com/office/drawing/2014/main" val="2399733486"/>
                    </a:ext>
                  </a:extLst>
                </a:gridCol>
                <a:gridCol w="2275465">
                  <a:extLst>
                    <a:ext uri="{9D8B030D-6E8A-4147-A177-3AD203B41FA5}">
                      <a16:colId xmlns:a16="http://schemas.microsoft.com/office/drawing/2014/main" val="3761963358"/>
                    </a:ext>
                  </a:extLst>
                </a:gridCol>
                <a:gridCol w="4045272">
                  <a:extLst>
                    <a:ext uri="{9D8B030D-6E8A-4147-A177-3AD203B41FA5}">
                      <a16:colId xmlns:a16="http://schemas.microsoft.com/office/drawing/2014/main" val="885390434"/>
                    </a:ext>
                  </a:extLst>
                </a:gridCol>
              </a:tblGrid>
              <a:tr h="389357">
                <a:tc>
                  <a:txBody>
                    <a:bodyPr/>
                    <a:lstStyle/>
                    <a:p>
                      <a:pPr algn="ctr">
                        <a:spcAft>
                          <a:spcPts val="0"/>
                        </a:spcAft>
                      </a:pPr>
                      <a:r>
                        <a:rPr lang="en-US" sz="2000" b="1">
                          <a:effectLst/>
                        </a:rPr>
                        <a:t>Buổi sáng</a:t>
                      </a:r>
                      <a:endParaRPr lang="en-US" sz="2000" b="1">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fr-FR" sz="2000" b="1">
                          <a:effectLst/>
                        </a:rPr>
                        <a:t>Buổi chiều</a:t>
                      </a:r>
                      <a:endParaRPr lang="en-US" sz="2000" b="1">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fr-FR" sz="2000" b="1">
                          <a:effectLst/>
                        </a:rPr>
                        <a:t>Nhiệm vụ</a:t>
                      </a:r>
                      <a:endParaRPr lang="en-US" sz="2000" b="1">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46544669"/>
                  </a:ext>
                </a:extLst>
              </a:tr>
              <a:tr h="421804">
                <a:tc>
                  <a:txBody>
                    <a:bodyPr/>
                    <a:lstStyle/>
                    <a:p>
                      <a:pPr algn="ctr">
                        <a:spcAft>
                          <a:spcPts val="0"/>
                        </a:spcAft>
                      </a:pPr>
                      <a:r>
                        <a:rPr lang="en-US" sz="2000">
                          <a:effectLst/>
                        </a:rPr>
                        <a:t>6 giờ 40 – 7 giờ 00</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2000">
                          <a:effectLst/>
                        </a:rPr>
                        <a:t>13 giờ 00 – 13 giờ 20</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a:effectLst/>
                        </a:rPr>
                        <a:t>Họp cán bộ coi thi tại NĐ 401</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23751320"/>
                  </a:ext>
                </a:extLst>
              </a:tr>
              <a:tr h="1687215">
                <a:tc>
                  <a:txBody>
                    <a:bodyPr/>
                    <a:lstStyle/>
                    <a:p>
                      <a:pPr algn="ctr">
                        <a:spcAft>
                          <a:spcPts val="0"/>
                        </a:spcAft>
                      </a:pPr>
                      <a:r>
                        <a:rPr lang="en-US" sz="2000">
                          <a:effectLst/>
                        </a:rPr>
                        <a:t>7 giờ 00 – 7 giờ 20</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2000">
                          <a:effectLst/>
                        </a:rPr>
                        <a:t>13 giờ 20 - 13  giờ 40</a:t>
                      </a:r>
                    </a:p>
                    <a:p>
                      <a:pPr algn="ctr">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a:effectLst/>
                        </a:rPr>
                        <a:t>CBCT ghi số báo danh lên bàn của Thí sinh (TS); Gọi TS vào phòng thi; Kiểm tra ảnh trên thẻ với người  dự thi; Nhắc lại quy chế thi; Phát giấy thi, giấy nháp cho TS.</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60908321"/>
                  </a:ext>
                </a:extLst>
              </a:tr>
              <a:tr h="843608">
                <a:tc>
                  <a:txBody>
                    <a:bodyPr/>
                    <a:lstStyle/>
                    <a:p>
                      <a:pPr algn="ctr">
                        <a:spcAft>
                          <a:spcPts val="0"/>
                        </a:spcAft>
                      </a:pPr>
                      <a:r>
                        <a:rPr lang="en-US" sz="2000">
                          <a:effectLst/>
                        </a:rPr>
                        <a:t>7 giờ 20 – 7 giờ 25</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2000">
                          <a:effectLst/>
                        </a:rPr>
                        <a:t>13 giờ 40 – 13 giờ 45</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a:effectLst/>
                        </a:rPr>
                        <a:t>Cán bộ coi thi 1 nhận đề thi tại Ban chỉ đạo thi</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63248635"/>
                  </a:ext>
                </a:extLst>
              </a:tr>
              <a:tr h="421804">
                <a:tc>
                  <a:txBody>
                    <a:bodyPr/>
                    <a:lstStyle/>
                    <a:p>
                      <a:pPr algn="ctr">
                        <a:spcAft>
                          <a:spcPts val="0"/>
                        </a:spcAft>
                      </a:pPr>
                      <a:r>
                        <a:rPr lang="en-US" sz="2000">
                          <a:effectLst/>
                        </a:rPr>
                        <a:t>7 giờ 25 – 7 giờ 30</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2000">
                          <a:effectLst/>
                        </a:rPr>
                        <a:t>13 giờ 45 – 13 giờ 50</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a:effectLst/>
                        </a:rPr>
                        <a:t>Bóc túi đề thi và phát đề thi cho  TS</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32622412"/>
                  </a:ext>
                </a:extLst>
              </a:tr>
              <a:tr h="843608">
                <a:tc>
                  <a:txBody>
                    <a:bodyPr/>
                    <a:lstStyle/>
                    <a:p>
                      <a:pPr algn="ctr">
                        <a:spcAft>
                          <a:spcPts val="0"/>
                        </a:spcAft>
                      </a:pPr>
                      <a:r>
                        <a:rPr lang="en-US" sz="2000">
                          <a:effectLst/>
                        </a:rPr>
                        <a:t>7 giờ 30 - 10 giờ 30</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2000">
                          <a:effectLst/>
                        </a:rPr>
                        <a:t>13 giờ 50 – 16 giờ 50</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a:effectLst/>
                        </a:rPr>
                        <a:t>Coi thi; Trả thẻ dự thi  cho TS lúc 9 giờ 00 ngày 04/11/2017.</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2400262"/>
                  </a:ext>
                </a:extLst>
              </a:tr>
              <a:tr h="421804">
                <a:tc>
                  <a:txBody>
                    <a:bodyPr/>
                    <a:lstStyle/>
                    <a:p>
                      <a:pPr algn="ctr">
                        <a:spcAft>
                          <a:spcPts val="0"/>
                        </a:spcAft>
                      </a:pPr>
                      <a:r>
                        <a:rPr lang="en-US" sz="2000">
                          <a:effectLst/>
                        </a:rPr>
                        <a:t>10 giờ 30</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2000">
                          <a:effectLst/>
                        </a:rPr>
                        <a:t>16 giờ 50</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a:effectLst/>
                        </a:rPr>
                        <a:t>Thu bài thi  </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42952808"/>
                  </a:ext>
                </a:extLst>
              </a:tr>
            </a:tbl>
          </a:graphicData>
        </a:graphic>
      </p:graphicFrame>
    </p:spTree>
    <p:extLst>
      <p:ext uri="{BB962C8B-B14F-4D97-AF65-F5344CB8AC3E}">
        <p14:creationId xmlns:p14="http://schemas.microsoft.com/office/powerpoint/2010/main" val="17606492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ChangeArrowheads="1"/>
          </p:cNvSpPr>
          <p:nvPr/>
        </p:nvSpPr>
        <p:spPr bwMode="auto">
          <a:xfrm>
            <a:off x="1752600" y="2514600"/>
            <a:ext cx="5943600" cy="914400"/>
          </a:xfrm>
          <a:prstGeom prst="rect">
            <a:avLst/>
          </a:prstGeom>
          <a:noFill/>
          <a:ln w="9525">
            <a:noFill/>
            <a:miter lim="800000"/>
            <a:headEnd/>
            <a:tailEnd/>
          </a:ln>
        </p:spPr>
        <p:txBody>
          <a:bodyPr anchor="ctr"/>
          <a:lstStyle/>
          <a:p>
            <a:pPr algn="ctr"/>
            <a:r>
              <a:rPr lang="en-US" sz="4000" b="1">
                <a:solidFill>
                  <a:srgbClr val="0033CC"/>
                </a:solidFill>
                <a:latin typeface="Times New Roman" pitchFamily="18" charset="0"/>
                <a:cs typeface="Times New Roman" pitchFamily="18" charset="0"/>
              </a:rPr>
              <a:t>Xin trân trọng cảm ơn </a:t>
            </a:r>
          </a:p>
          <a:p>
            <a:pPr algn="ctr"/>
            <a:r>
              <a:rPr lang="en-US" sz="4000" b="1">
                <a:solidFill>
                  <a:srgbClr val="0033CC"/>
                </a:solidFill>
                <a:latin typeface="Times New Roman" pitchFamily="18" charset="0"/>
                <a:cs typeface="Times New Roman" pitchFamily="18" charset="0"/>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534400" cy="944562"/>
          </a:xfrm>
        </p:spPr>
        <p:txBody>
          <a:bodyPr>
            <a:normAutofit fontScale="90000"/>
          </a:bodyPr>
          <a:lstStyle/>
          <a:p>
            <a:pPr eaLnBrk="1" hangingPunct="1"/>
            <a:r>
              <a:rPr lang="de-DE" sz="2800" b="1" smtClean="0">
                <a:solidFill>
                  <a:srgbClr val="FF0000"/>
                </a:solidFill>
              </a:rPr>
              <a:t>2. Trách nhiệm của ban coi thi</a:t>
            </a:r>
            <a:br>
              <a:rPr lang="de-DE" sz="2800" b="1" smtClean="0">
                <a:solidFill>
                  <a:srgbClr val="FF0000"/>
                </a:solidFill>
              </a:rPr>
            </a:br>
            <a:r>
              <a:rPr lang="de-DE" sz="2800" b="1" smtClean="0">
                <a:solidFill>
                  <a:srgbClr val="0000CC"/>
                </a:solidFill>
              </a:rPr>
              <a:t>Tổ chức, nhiệm vụ và quyền hạn của Ban Coi thi</a:t>
            </a:r>
            <a:endParaRPr lang="en-US" sz="2800" b="1" smtClean="0">
              <a:solidFill>
                <a:srgbClr val="0000CC"/>
              </a:solidFill>
            </a:endParaRPr>
          </a:p>
        </p:txBody>
      </p:sp>
      <p:sp>
        <p:nvSpPr>
          <p:cNvPr id="6147" name="Rectangle 3"/>
          <p:cNvSpPr>
            <a:spLocks noGrp="1" noChangeArrowheads="1"/>
          </p:cNvSpPr>
          <p:nvPr>
            <p:ph type="body" idx="1"/>
          </p:nvPr>
        </p:nvSpPr>
        <p:spPr>
          <a:xfrm>
            <a:off x="304800" y="1219200"/>
            <a:ext cx="8686800" cy="5105400"/>
          </a:xfrm>
        </p:spPr>
        <p:txBody>
          <a:bodyPr>
            <a:normAutofit lnSpcReduction="10000"/>
          </a:bodyPr>
          <a:lstStyle/>
          <a:p>
            <a:pPr algn="just" eaLnBrk="1" hangingPunct="1">
              <a:lnSpc>
                <a:spcPct val="90000"/>
              </a:lnSpc>
              <a:buFontTx/>
              <a:buNone/>
            </a:pPr>
            <a:r>
              <a:rPr lang="pt-BR" sz="2800" smtClean="0"/>
              <a:t> </a:t>
            </a:r>
            <a:r>
              <a:rPr lang="pt-BR" sz="2800" smtClean="0">
                <a:solidFill>
                  <a:srgbClr val="FF0000"/>
                </a:solidFill>
                <a:latin typeface="Times New Roman" panose="02020603050405020304" pitchFamily="18" charset="0"/>
                <a:cs typeface="Times New Roman" panose="02020603050405020304" pitchFamily="18" charset="0"/>
              </a:rPr>
              <a:t>Nhiệm vụ và quyền hạn của Uỷ viên phụ trách điểm thi (trưởng điểm):</a:t>
            </a:r>
          </a:p>
          <a:p>
            <a:pPr algn="just" eaLnBrk="1" hangingPunct="1">
              <a:lnSpc>
                <a:spcPct val="90000"/>
              </a:lnSpc>
              <a:buFont typeface="Wingdings" pitchFamily="2" charset="2"/>
              <a:buChar char="Ø"/>
            </a:pPr>
            <a:r>
              <a:rPr lang="pt-BR" sz="2800" smtClean="0">
                <a:latin typeface="Times New Roman" panose="02020603050405020304" pitchFamily="18" charset="0"/>
                <a:cs typeface="Times New Roman" panose="02020603050405020304" pitchFamily="18" charset="0"/>
              </a:rPr>
              <a:t>Thay mặt Trưởng ban Coi thi điều hành toàn bộ công tác coi thi tại điểm thi được giao;</a:t>
            </a:r>
          </a:p>
          <a:p>
            <a:pPr algn="just" eaLnBrk="1" hangingPunct="1">
              <a:lnSpc>
                <a:spcPct val="90000"/>
              </a:lnSpc>
              <a:buFont typeface="Wingdings" pitchFamily="2" charset="2"/>
              <a:buChar char="Ø"/>
            </a:pPr>
            <a:r>
              <a:rPr lang="pt-BR" sz="2800" smtClean="0">
                <a:latin typeface="Times New Roman" panose="02020603050405020304" pitchFamily="18" charset="0"/>
                <a:cs typeface="Times New Roman" panose="02020603050405020304" pitchFamily="18" charset="0"/>
              </a:rPr>
              <a:t>Xử lý các tình huống xảy ra trong các buổi thi. Nếu tình huống phức tạp phải báo cáo ngay cho Trưởng ban Coi thi giải quyết;</a:t>
            </a:r>
          </a:p>
          <a:p>
            <a:pPr algn="just" eaLnBrk="1" hangingPunct="1">
              <a:lnSpc>
                <a:spcPct val="90000"/>
              </a:lnSpc>
              <a:buFont typeface="Wingdings" pitchFamily="2" charset="2"/>
              <a:buChar char="Ø"/>
            </a:pPr>
            <a:r>
              <a:rPr lang="pt-BR" sz="2800" smtClean="0">
                <a:latin typeface="Times New Roman" panose="02020603050405020304" pitchFamily="18" charset="0"/>
                <a:cs typeface="Times New Roman" panose="02020603050405020304" pitchFamily="18" charset="0"/>
              </a:rPr>
              <a:t>Trước mỗi buổi thi, tổ chức bốc thăm để phân công cán bộ coi thi.</a:t>
            </a:r>
          </a:p>
          <a:p>
            <a:pPr algn="just" eaLnBrk="1" hangingPunct="1">
              <a:lnSpc>
                <a:spcPct val="90000"/>
              </a:lnSpc>
              <a:buFont typeface="Wingdings" pitchFamily="2" charset="2"/>
              <a:buChar char="Ø"/>
            </a:pPr>
            <a:r>
              <a:rPr lang="pt-BR" sz="2800" smtClean="0">
                <a:latin typeface="Times New Roman" panose="02020603050405020304" pitchFamily="18" charset="0"/>
                <a:cs typeface="Times New Roman" panose="02020603050405020304" pitchFamily="18" charset="0"/>
              </a:rPr>
              <a:t>Thực hiện đúng theo kế hoạch, thời gian biểu và hiệu lệnh của hội đồng tuyển sinh trường</a:t>
            </a:r>
          </a:p>
          <a:p>
            <a:pPr algn="just" eaLnBrk="1" hangingPunct="1">
              <a:lnSpc>
                <a:spcPct val="90000"/>
              </a:lnSpc>
              <a:buFont typeface="Wingdings" pitchFamily="2" charset="2"/>
              <a:buChar char="Ø"/>
            </a:pPr>
            <a:r>
              <a:rPr lang="pt-BR" sz="2800" smtClean="0">
                <a:latin typeface="Times New Roman" panose="02020603050405020304" pitchFamily="18" charset="0"/>
                <a:cs typeface="Times New Roman" panose="02020603050405020304" pitchFamily="18" charset="0"/>
              </a:rPr>
              <a:t>Thu đủ tờ giấy thi, bài thi có đủ nội dung theo quy định </a:t>
            </a:r>
            <a:r>
              <a:rPr lang="pt-BR" sz="2800" smtClean="0">
                <a:solidFill>
                  <a:srgbClr val="FF0000"/>
                </a:solidFill>
                <a:latin typeface="Times New Roman" panose="02020603050405020304" pitchFamily="18" charset="0"/>
                <a:cs typeface="Times New Roman" panose="02020603050405020304" pitchFamily="18" charset="0"/>
              </a:rPr>
              <a:t> </a:t>
            </a:r>
            <a:endParaRPr lang="en-US" sz="280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1524000"/>
            <a:ext cx="8534400" cy="5105400"/>
          </a:xfrm>
        </p:spPr>
        <p:txBody>
          <a:bodyPr>
            <a:normAutofit fontScale="90000"/>
          </a:bodyPr>
          <a:lstStyle/>
          <a:p>
            <a:pPr algn="l" eaLnBrk="1" hangingPunct="1">
              <a:lnSpc>
                <a:spcPts val="4000"/>
              </a:lnSpc>
              <a:spcBef>
                <a:spcPts val="1800"/>
              </a:spcBef>
              <a:spcAft>
                <a:spcPts val="3600"/>
              </a:spcAft>
            </a:pPr>
            <a:r>
              <a:rPr lang="en-US" sz="3200" b="1" i="1" u="sng" smtClean="0">
                <a:solidFill>
                  <a:srgbClr val="FF0000"/>
                </a:solidFill>
              </a:rPr>
              <a:t/>
            </a:r>
            <a:br>
              <a:rPr lang="en-US" sz="3200" b="1" i="1" u="sng" smtClean="0">
                <a:solidFill>
                  <a:srgbClr val="FF0000"/>
                </a:solidFill>
              </a:rPr>
            </a:br>
            <a:r>
              <a:rPr lang="en-US" sz="3200" b="1" u="sng" smtClean="0">
                <a:solidFill>
                  <a:srgbClr val="FF0000"/>
                </a:solidFill>
              </a:rPr>
              <a:t/>
            </a:r>
            <a:br>
              <a:rPr lang="en-US" sz="3200" b="1" u="sng" smtClean="0">
                <a:solidFill>
                  <a:srgbClr val="FF0000"/>
                </a:solidFill>
              </a:rPr>
            </a:br>
            <a:r>
              <a:rPr lang="en-US" sz="3200" b="1" smtClean="0">
                <a:solidFill>
                  <a:srgbClr val="FF0000"/>
                </a:solidFill>
              </a:rPr>
              <a:t>             Trách nhiệm của thư ký điểm thi </a:t>
            </a:r>
            <a:r>
              <a:rPr lang="en-US" sz="3200" b="1" u="sng" smtClean="0">
                <a:solidFill>
                  <a:srgbClr val="FF0000"/>
                </a:solidFill>
              </a:rPr>
              <a:t/>
            </a:r>
            <a:br>
              <a:rPr lang="en-US" sz="3200" b="1" u="sng" smtClean="0">
                <a:solidFill>
                  <a:srgbClr val="FF0000"/>
                </a:solidFill>
              </a:rPr>
            </a:br>
            <a:r>
              <a:rPr lang="en-US" sz="2800" b="1" i="1" u="sng" smtClean="0">
                <a:solidFill>
                  <a:srgbClr val="FF0000"/>
                </a:solidFill>
              </a:rPr>
              <a:t> </a:t>
            </a:r>
            <a:r>
              <a:rPr lang="en-US" sz="2600" b="1" i="1" u="sng" smtClean="0">
                <a:solidFill>
                  <a:srgbClr val="FF0000"/>
                </a:solidFill>
              </a:rPr>
              <a:t>Giúp trưởng điểm hoàn thành </a:t>
            </a:r>
            <a:br>
              <a:rPr lang="en-US" sz="2600" b="1" i="1" u="sng" smtClean="0">
                <a:solidFill>
                  <a:srgbClr val="FF0000"/>
                </a:solidFill>
              </a:rPr>
            </a:br>
            <a:r>
              <a:rPr lang="en-US" sz="3200" b="1" i="1" smtClean="0">
                <a:solidFill>
                  <a:schemeClr val="tx1"/>
                </a:solidFill>
                <a:latin typeface="Times New Roman" panose="02020603050405020304" pitchFamily="18" charset="0"/>
                <a:cs typeface="Times New Roman" panose="02020603050405020304" pitchFamily="18" charset="0"/>
              </a:rPr>
              <a:t>-</a:t>
            </a:r>
            <a:r>
              <a:rPr lang="en-US" sz="3200" b="1" i="1" smtClean="0">
                <a:solidFill>
                  <a:srgbClr val="FF0000"/>
                </a:solidFill>
                <a:latin typeface="Times New Roman" panose="02020603050405020304" pitchFamily="18" charset="0"/>
                <a:cs typeface="Times New Roman" panose="02020603050405020304" pitchFamily="18" charset="0"/>
              </a:rPr>
              <a:t> </a:t>
            </a:r>
            <a:r>
              <a:rPr lang="en-US" sz="2800" smtClean="0">
                <a:solidFill>
                  <a:schemeClr val="tx1"/>
                </a:solidFill>
                <a:latin typeface="Times New Roman" panose="02020603050405020304" pitchFamily="18" charset="0"/>
                <a:cs typeface="Times New Roman" panose="02020603050405020304" pitchFamily="18" charset="0"/>
              </a:rPr>
              <a:t>Nhận vật tư thi</a:t>
            </a:r>
            <a:br>
              <a:rPr lang="en-US" sz="2800" smtClean="0">
                <a:solidFill>
                  <a:schemeClr val="tx1"/>
                </a:solidFill>
                <a:latin typeface="Times New Roman" panose="02020603050405020304" pitchFamily="18" charset="0"/>
                <a:cs typeface="Times New Roman" panose="02020603050405020304" pitchFamily="18" charset="0"/>
              </a:rPr>
            </a:br>
            <a:r>
              <a:rPr lang="en-US" sz="2800" smtClean="0">
                <a:solidFill>
                  <a:schemeClr val="tx1"/>
                </a:solidFill>
                <a:latin typeface="Times New Roman" panose="02020603050405020304" pitchFamily="18" charset="0"/>
                <a:cs typeface="Times New Roman" panose="02020603050405020304" pitchFamily="18" charset="0"/>
              </a:rPr>
              <a:t>- Dán danh sách phòng thi</a:t>
            </a:r>
            <a:br>
              <a:rPr lang="en-US" sz="2800" smtClean="0">
                <a:solidFill>
                  <a:schemeClr val="tx1"/>
                </a:solidFill>
                <a:latin typeface="Times New Roman" panose="02020603050405020304" pitchFamily="18" charset="0"/>
                <a:cs typeface="Times New Roman" panose="02020603050405020304" pitchFamily="18" charset="0"/>
              </a:rPr>
            </a:br>
            <a:r>
              <a:rPr lang="en-US" sz="2800" smtClean="0">
                <a:solidFill>
                  <a:schemeClr val="tx1"/>
                </a:solidFill>
                <a:latin typeface="Times New Roman" panose="02020603050405020304" pitchFamily="18" charset="0"/>
                <a:cs typeface="Times New Roman" panose="02020603050405020304" pitchFamily="18" charset="0"/>
              </a:rPr>
              <a:t>- Giúp điểm trưởng phân công cán bộ coi thi từng buổi thi</a:t>
            </a:r>
            <a:br>
              <a:rPr lang="en-US" sz="2800" smtClean="0">
                <a:solidFill>
                  <a:schemeClr val="tx1"/>
                </a:solidFill>
                <a:latin typeface="Times New Roman" panose="02020603050405020304" pitchFamily="18" charset="0"/>
                <a:cs typeface="Times New Roman" panose="02020603050405020304" pitchFamily="18" charset="0"/>
              </a:rPr>
            </a:br>
            <a:r>
              <a:rPr lang="en-US" sz="2800" smtClean="0">
                <a:solidFill>
                  <a:schemeClr val="tx1"/>
                </a:solidFill>
                <a:latin typeface="Times New Roman" panose="02020603050405020304" pitchFamily="18" charset="0"/>
                <a:cs typeface="Times New Roman" panose="02020603050405020304" pitchFamily="18" charset="0"/>
              </a:rPr>
              <a:t>- Tập hợp, kiểm tra đối chiếu đính chính sai sót</a:t>
            </a:r>
            <a:br>
              <a:rPr lang="en-US" sz="2800" smtClean="0">
                <a:solidFill>
                  <a:schemeClr val="tx1"/>
                </a:solidFill>
                <a:latin typeface="Times New Roman" panose="02020603050405020304" pitchFamily="18" charset="0"/>
                <a:cs typeface="Times New Roman" panose="02020603050405020304" pitchFamily="18" charset="0"/>
              </a:rPr>
            </a:br>
            <a:r>
              <a:rPr lang="en-US" sz="2800" smtClean="0">
                <a:solidFill>
                  <a:schemeClr val="tx1"/>
                </a:solidFill>
                <a:latin typeface="Times New Roman" panose="02020603050405020304" pitchFamily="18" charset="0"/>
                <a:cs typeface="Times New Roman" panose="02020603050405020304" pitchFamily="18" charset="0"/>
              </a:rPr>
              <a:t>- Thu đề thi thừa</a:t>
            </a:r>
            <a:br>
              <a:rPr lang="en-US" sz="2800" smtClean="0">
                <a:solidFill>
                  <a:schemeClr val="tx1"/>
                </a:solidFill>
                <a:latin typeface="Times New Roman" panose="02020603050405020304" pitchFamily="18" charset="0"/>
                <a:cs typeface="Times New Roman" panose="02020603050405020304" pitchFamily="18" charset="0"/>
              </a:rPr>
            </a:br>
            <a:r>
              <a:rPr lang="en-US" sz="2800" smtClean="0">
                <a:solidFill>
                  <a:schemeClr val="tx1"/>
                </a:solidFill>
                <a:latin typeface="Times New Roman" panose="02020603050405020304" pitchFamily="18" charset="0"/>
                <a:cs typeface="Times New Roman" panose="02020603050405020304" pitchFamily="18" charset="0"/>
              </a:rPr>
              <a:t>- Thu đủ bài thi và các giấy tờ liên quan đúng theo quy định (kiểm tra chữ ký của cán bộ coi thi, thí sinh, bài thi, tờ giấy thi) sau mỗi buổi thi</a:t>
            </a:r>
            <a:br>
              <a:rPr lang="en-US" sz="2800" smtClean="0">
                <a:solidFill>
                  <a:schemeClr val="tx1"/>
                </a:solidFill>
                <a:latin typeface="Times New Roman" panose="02020603050405020304" pitchFamily="18" charset="0"/>
                <a:cs typeface="Times New Roman" panose="02020603050405020304" pitchFamily="18" charset="0"/>
              </a:rPr>
            </a:br>
            <a:r>
              <a:rPr lang="en-US" sz="2800" smtClean="0">
                <a:solidFill>
                  <a:schemeClr val="tx1"/>
                </a:solidFill>
                <a:latin typeface="Times New Roman" panose="02020603050405020304" pitchFamily="18" charset="0"/>
                <a:cs typeface="Times New Roman" panose="02020603050405020304" pitchFamily="18" charset="0"/>
              </a:rPr>
              <a:t>- Tổng hợp tình hình thi của mỗi buổi thi</a:t>
            </a:r>
            <a:br>
              <a:rPr lang="en-US" sz="2800" smtClean="0">
                <a:solidFill>
                  <a:schemeClr val="tx1"/>
                </a:solidFill>
                <a:latin typeface="Times New Roman" panose="02020603050405020304" pitchFamily="18" charset="0"/>
                <a:cs typeface="Times New Roman" panose="02020603050405020304" pitchFamily="18" charset="0"/>
              </a:rPr>
            </a:br>
            <a:r>
              <a:rPr lang="en-US" sz="2800" smtClean="0">
                <a:solidFill>
                  <a:schemeClr val="tx1"/>
                </a:solidFill>
                <a:latin typeface="Times New Roman" panose="02020603050405020304" pitchFamily="18" charset="0"/>
                <a:cs typeface="Times New Roman" panose="02020603050405020304" pitchFamily="18" charset="0"/>
              </a:rPr>
              <a:t>- Giúp Trưởng điểm nộp bài về kho bài</a:t>
            </a:r>
            <a:r>
              <a:rPr lang="en-US" sz="2400" b="1" smtClean="0">
                <a:solidFill>
                  <a:srgbClr val="FF0000"/>
                </a:solidFill>
                <a:latin typeface="Times New Roman" panose="02020603050405020304" pitchFamily="18" charset="0"/>
                <a:cs typeface="Times New Roman" panose="02020603050405020304" pitchFamily="18" charset="0"/>
              </a:rPr>
              <a:t/>
            </a:r>
            <a:br>
              <a:rPr lang="en-US" sz="2400" b="1" smtClean="0">
                <a:solidFill>
                  <a:srgbClr val="FF0000"/>
                </a:solidFill>
                <a:latin typeface="Times New Roman" panose="02020603050405020304" pitchFamily="18" charset="0"/>
                <a:cs typeface="Times New Roman" panose="02020603050405020304" pitchFamily="18" charset="0"/>
              </a:rPr>
            </a:br>
            <a:r>
              <a:rPr lang="en-US" sz="2400" b="1" smtClean="0">
                <a:solidFill>
                  <a:srgbClr val="FF0000"/>
                </a:solidFill>
              </a:rPr>
              <a:t/>
            </a:r>
            <a:br>
              <a:rPr lang="en-US" sz="2400" b="1" smtClean="0">
                <a:solidFill>
                  <a:srgbClr val="FF0000"/>
                </a:solidFill>
              </a:rPr>
            </a:br>
            <a:r>
              <a:rPr lang="en-US" sz="2400" b="1" smtClean="0">
                <a:solidFill>
                  <a:srgbClr val="FF0000"/>
                </a:solidFill>
              </a:rPr>
              <a:t/>
            </a:r>
            <a:br>
              <a:rPr lang="en-US" sz="2400" b="1" smtClean="0">
                <a:solidFill>
                  <a:srgbClr val="FF0000"/>
                </a:solidFill>
              </a:rPr>
            </a:br>
            <a:r>
              <a:rPr lang="en-US" sz="3200" b="1" i="1" u="sng" smtClean="0">
                <a:solidFill>
                  <a:srgbClr val="FF0000"/>
                </a:solidFill>
              </a:rPr>
              <a:t/>
            </a:r>
            <a:br>
              <a:rPr lang="en-US" sz="3200" b="1" i="1" u="sng" smtClean="0">
                <a:solidFill>
                  <a:srgbClr val="FF0000"/>
                </a:solidFill>
              </a:rPr>
            </a:br>
            <a:r>
              <a:rPr lang="en-US" sz="3200" b="1" smtClean="0">
                <a:solidFill>
                  <a:srgbClr val="0000CC"/>
                </a:solidFill>
              </a:rPr>
              <a:t/>
            </a:r>
            <a:br>
              <a:rPr lang="en-US" sz="3200" b="1" smtClean="0">
                <a:solidFill>
                  <a:srgbClr val="0000CC"/>
                </a:solidFill>
              </a:rPr>
            </a:br>
            <a:endParaRPr lang="en-US" sz="3200" b="1" smtClean="0">
              <a:solidFill>
                <a:srgbClr val="0000CC"/>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457200"/>
            <a:ext cx="8229600" cy="1828800"/>
          </a:xfrm>
        </p:spPr>
        <p:txBody>
          <a:bodyPr>
            <a:normAutofit fontScale="90000"/>
          </a:bodyPr>
          <a:lstStyle/>
          <a:p>
            <a:pPr eaLnBrk="1" hangingPunct="1"/>
            <a:r>
              <a:rPr lang="en-US" sz="3200" b="1" i="1" u="sng" dirty="0" smtClean="0">
                <a:solidFill>
                  <a:srgbClr val="FF0000"/>
                </a:solidFill>
              </a:rPr>
              <a:t/>
            </a:r>
            <a:br>
              <a:rPr lang="en-US" sz="3200" b="1" i="1" u="sng" dirty="0" smtClean="0">
                <a:solidFill>
                  <a:srgbClr val="FF0000"/>
                </a:solidFill>
              </a:rPr>
            </a:br>
            <a:r>
              <a:rPr lang="en-US" sz="3200" b="1" u="sng" dirty="0" smtClean="0">
                <a:solidFill>
                  <a:srgbClr val="FF0000"/>
                </a:solidFill>
              </a:rPr>
              <a:t/>
            </a:r>
            <a:br>
              <a:rPr lang="en-US" sz="3200" b="1" u="sng" dirty="0" smtClean="0">
                <a:solidFill>
                  <a:srgbClr val="FF0000"/>
                </a:solidFill>
              </a:rPr>
            </a:br>
            <a:r>
              <a:rPr lang="en-US" sz="3200" b="1" dirty="0" smtClean="0">
                <a:solidFill>
                  <a:srgbClr val="FF0000"/>
                </a:solidFill>
              </a:rPr>
              <a:t>3. </a:t>
            </a:r>
            <a:r>
              <a:rPr lang="en-US" sz="3200" b="1" dirty="0" err="1" smtClean="0">
                <a:solidFill>
                  <a:srgbClr val="FF0000"/>
                </a:solidFill>
              </a:rPr>
              <a:t>Trách</a:t>
            </a:r>
            <a:r>
              <a:rPr lang="en-US" sz="3200" b="1" dirty="0" smtClean="0">
                <a:solidFill>
                  <a:srgbClr val="FF0000"/>
                </a:solidFill>
              </a:rPr>
              <a:t> </a:t>
            </a:r>
            <a:r>
              <a:rPr lang="en-US" sz="3200" b="1" dirty="0" err="1" smtClean="0">
                <a:solidFill>
                  <a:srgbClr val="FF0000"/>
                </a:solidFill>
              </a:rPr>
              <a:t>nhiệm</a:t>
            </a:r>
            <a:r>
              <a:rPr lang="en-US" sz="3200" b="1" dirty="0" smtClean="0">
                <a:solidFill>
                  <a:srgbClr val="FF0000"/>
                </a:solidFill>
              </a:rPr>
              <a:t> </a:t>
            </a:r>
            <a:r>
              <a:rPr lang="en-US" sz="3200" b="1" dirty="0" err="1" smtClean="0">
                <a:solidFill>
                  <a:srgbClr val="FF0000"/>
                </a:solidFill>
              </a:rPr>
              <a:t>của</a:t>
            </a:r>
            <a:r>
              <a:rPr lang="en-US" sz="3200" b="1" dirty="0" smtClean="0">
                <a:solidFill>
                  <a:srgbClr val="FF0000"/>
                </a:solidFill>
              </a:rPr>
              <a:t> </a:t>
            </a:r>
            <a:r>
              <a:rPr lang="en-US" sz="3200" b="1" dirty="0" err="1" smtClean="0">
                <a:solidFill>
                  <a:srgbClr val="FF0000"/>
                </a:solidFill>
              </a:rPr>
              <a:t>cán</a:t>
            </a:r>
            <a:r>
              <a:rPr lang="en-US" sz="3200" b="1" dirty="0" smtClean="0">
                <a:solidFill>
                  <a:srgbClr val="FF0000"/>
                </a:solidFill>
              </a:rPr>
              <a:t> </a:t>
            </a:r>
            <a:r>
              <a:rPr lang="en-US" sz="3200" b="1" dirty="0" err="1" smtClean="0">
                <a:solidFill>
                  <a:srgbClr val="FF0000"/>
                </a:solidFill>
              </a:rPr>
              <a:t>bộ</a:t>
            </a:r>
            <a:r>
              <a:rPr lang="en-US" sz="3200" b="1" dirty="0" smtClean="0">
                <a:solidFill>
                  <a:srgbClr val="FF0000"/>
                </a:solidFill>
              </a:rPr>
              <a:t> </a:t>
            </a:r>
            <a:r>
              <a:rPr lang="en-US" sz="3200" b="1" dirty="0" err="1" smtClean="0">
                <a:solidFill>
                  <a:srgbClr val="FF0000"/>
                </a:solidFill>
              </a:rPr>
              <a:t>coi</a:t>
            </a:r>
            <a:r>
              <a:rPr lang="en-US" sz="3200" b="1" dirty="0" smtClean="0">
                <a:solidFill>
                  <a:srgbClr val="FF0000"/>
                </a:solidFill>
              </a:rPr>
              <a:t> </a:t>
            </a:r>
            <a:r>
              <a:rPr lang="en-US" sz="3200" b="1" dirty="0" err="1" smtClean="0">
                <a:solidFill>
                  <a:srgbClr val="FF0000"/>
                </a:solidFill>
              </a:rPr>
              <a:t>thi</a:t>
            </a:r>
            <a:r>
              <a:rPr lang="en-US" sz="3200" b="1" dirty="0" smtClean="0">
                <a:solidFill>
                  <a:srgbClr val="FF0000"/>
                </a:solidFill>
              </a:rPr>
              <a:t/>
            </a:r>
            <a:br>
              <a:rPr lang="en-US" sz="3200" b="1" dirty="0" smtClean="0">
                <a:solidFill>
                  <a:srgbClr val="FF0000"/>
                </a:solidFill>
              </a:rPr>
            </a:br>
            <a:r>
              <a:rPr lang="en-US" sz="3200" b="1" dirty="0" smtClean="0">
                <a:solidFill>
                  <a:srgbClr val="FF0000"/>
                </a:solidFill>
              </a:rPr>
              <a:t> </a:t>
            </a:r>
            <a:r>
              <a:rPr lang="en-US" sz="3200" b="1" u="sng" dirty="0" smtClean="0">
                <a:solidFill>
                  <a:srgbClr val="FF0000"/>
                </a:solidFill>
              </a:rPr>
              <a:t/>
            </a:r>
            <a:br>
              <a:rPr lang="en-US" sz="3200" b="1" u="sng" dirty="0" smtClean="0">
                <a:solidFill>
                  <a:srgbClr val="FF0000"/>
                </a:solidFill>
              </a:rPr>
            </a:br>
            <a:r>
              <a:rPr lang="en-US" sz="2800" b="1" i="1" u="sng" dirty="0" err="1" smtClean="0">
                <a:solidFill>
                  <a:srgbClr val="FF0000"/>
                </a:solidFill>
              </a:rPr>
              <a:t>Điều</a:t>
            </a:r>
            <a:r>
              <a:rPr lang="en-US" sz="2800" b="1" i="1" u="sng" dirty="0" smtClean="0">
                <a:solidFill>
                  <a:srgbClr val="FF0000"/>
                </a:solidFill>
              </a:rPr>
              <a:t> 24:</a:t>
            </a:r>
            <a:r>
              <a:rPr lang="en-US" sz="2800" dirty="0" smtClean="0"/>
              <a:t> </a:t>
            </a:r>
            <a:r>
              <a:rPr lang="en-US" sz="2800" b="1" dirty="0" err="1" smtClean="0">
                <a:solidFill>
                  <a:srgbClr val="0000CC"/>
                </a:solidFill>
              </a:rPr>
              <a:t>Trách</a:t>
            </a:r>
            <a:r>
              <a:rPr lang="en-US" sz="2800" b="1" dirty="0" smtClean="0">
                <a:solidFill>
                  <a:srgbClr val="0000CC"/>
                </a:solidFill>
              </a:rPr>
              <a:t> </a:t>
            </a:r>
            <a:r>
              <a:rPr lang="en-US" sz="2800" b="1" dirty="0" err="1" smtClean="0">
                <a:solidFill>
                  <a:srgbClr val="0000CC"/>
                </a:solidFill>
              </a:rPr>
              <a:t>nhiệm</a:t>
            </a:r>
            <a:r>
              <a:rPr lang="en-US" sz="2800" b="1" dirty="0" smtClean="0">
                <a:solidFill>
                  <a:srgbClr val="0000CC"/>
                </a:solidFill>
              </a:rPr>
              <a:t> </a:t>
            </a:r>
            <a:r>
              <a:rPr lang="en-US" sz="2800" b="1" dirty="0" err="1" smtClean="0">
                <a:solidFill>
                  <a:srgbClr val="0000CC"/>
                </a:solidFill>
              </a:rPr>
              <a:t>của</a:t>
            </a:r>
            <a:r>
              <a:rPr lang="en-US" sz="2800" b="1" dirty="0" smtClean="0">
                <a:solidFill>
                  <a:srgbClr val="0000CC"/>
                </a:solidFill>
              </a:rPr>
              <a:t> </a:t>
            </a:r>
            <a:r>
              <a:rPr lang="en-US" sz="2800" b="1" dirty="0" err="1" smtClean="0">
                <a:solidFill>
                  <a:srgbClr val="0000CC"/>
                </a:solidFill>
              </a:rPr>
              <a:t>cán</a:t>
            </a:r>
            <a:r>
              <a:rPr lang="en-US" sz="2800" b="1" dirty="0" smtClean="0">
                <a:solidFill>
                  <a:srgbClr val="0000CC"/>
                </a:solidFill>
              </a:rPr>
              <a:t> </a:t>
            </a:r>
            <a:r>
              <a:rPr lang="en-US" sz="2800" b="1" dirty="0" err="1" smtClean="0">
                <a:solidFill>
                  <a:srgbClr val="0000CC"/>
                </a:solidFill>
              </a:rPr>
              <a:t>bộ</a:t>
            </a:r>
            <a:r>
              <a:rPr lang="en-US" sz="2800" b="1" dirty="0" smtClean="0">
                <a:solidFill>
                  <a:srgbClr val="0000CC"/>
                </a:solidFill>
              </a:rPr>
              <a:t> </a:t>
            </a:r>
            <a:r>
              <a:rPr lang="en-US" sz="2800" b="1" dirty="0" err="1" smtClean="0">
                <a:solidFill>
                  <a:srgbClr val="0000CC"/>
                </a:solidFill>
              </a:rPr>
              <a:t>coi</a:t>
            </a:r>
            <a:r>
              <a:rPr lang="en-US" sz="2800" b="1" dirty="0" smtClean="0">
                <a:solidFill>
                  <a:srgbClr val="0000CC"/>
                </a:solidFill>
              </a:rPr>
              <a:t> </a:t>
            </a:r>
            <a:r>
              <a:rPr lang="en-US" sz="2800" b="1" dirty="0" err="1" smtClean="0">
                <a:solidFill>
                  <a:srgbClr val="0000CC"/>
                </a:solidFill>
              </a:rPr>
              <a:t>thi</a:t>
            </a:r>
            <a:r>
              <a:rPr lang="en-US" sz="2800" b="1" dirty="0" smtClean="0">
                <a:solidFill>
                  <a:srgbClr val="0000CC"/>
                </a:solidFill>
              </a:rPr>
              <a:t> </a:t>
            </a:r>
            <a:r>
              <a:rPr lang="en-US" sz="2800" b="1" dirty="0" err="1" smtClean="0">
                <a:solidFill>
                  <a:srgbClr val="0000CC"/>
                </a:solidFill>
              </a:rPr>
              <a:t>và</a:t>
            </a:r>
            <a:r>
              <a:rPr lang="en-US" sz="2800" b="1" dirty="0" smtClean="0">
                <a:solidFill>
                  <a:srgbClr val="0000CC"/>
                </a:solidFill>
              </a:rPr>
              <a:t> </a:t>
            </a:r>
            <a:r>
              <a:rPr lang="en-US" sz="2800" b="1" dirty="0" err="1" smtClean="0">
                <a:solidFill>
                  <a:srgbClr val="0000CC"/>
                </a:solidFill>
              </a:rPr>
              <a:t>các</a:t>
            </a:r>
            <a:r>
              <a:rPr lang="en-US" sz="2800" b="1" dirty="0" smtClean="0">
                <a:solidFill>
                  <a:srgbClr val="0000CC"/>
                </a:solidFill>
              </a:rPr>
              <a:t> </a:t>
            </a:r>
            <a:r>
              <a:rPr lang="en-US" sz="2800" b="1" dirty="0" err="1" smtClean="0">
                <a:solidFill>
                  <a:srgbClr val="0000CC"/>
                </a:solidFill>
              </a:rPr>
              <a:t>thành</a:t>
            </a:r>
            <a:r>
              <a:rPr lang="en-US" sz="2800" b="1" dirty="0" smtClean="0">
                <a:solidFill>
                  <a:srgbClr val="0000CC"/>
                </a:solidFill>
              </a:rPr>
              <a:t> </a:t>
            </a:r>
            <a:r>
              <a:rPr lang="en-US" sz="2800" b="1" dirty="0" err="1" smtClean="0">
                <a:solidFill>
                  <a:srgbClr val="0000CC"/>
                </a:solidFill>
              </a:rPr>
              <a:t>viên</a:t>
            </a:r>
            <a:r>
              <a:rPr lang="en-US" sz="2800" b="1" dirty="0" smtClean="0">
                <a:solidFill>
                  <a:srgbClr val="0000CC"/>
                </a:solidFill>
              </a:rPr>
              <a:t> </a:t>
            </a:r>
            <a:r>
              <a:rPr lang="en-US" sz="2800" b="1" dirty="0" err="1" smtClean="0">
                <a:solidFill>
                  <a:srgbClr val="0000CC"/>
                </a:solidFill>
              </a:rPr>
              <a:t>khác</a:t>
            </a:r>
            <a:r>
              <a:rPr lang="en-US" sz="2800" b="1" dirty="0" smtClean="0">
                <a:solidFill>
                  <a:srgbClr val="0000CC"/>
                </a:solidFill>
              </a:rPr>
              <a:t> </a:t>
            </a:r>
            <a:r>
              <a:rPr lang="en-US" sz="2800" b="1" dirty="0" err="1" smtClean="0">
                <a:solidFill>
                  <a:srgbClr val="0000CC"/>
                </a:solidFill>
              </a:rPr>
              <a:t>trong</a:t>
            </a:r>
            <a:r>
              <a:rPr lang="en-US" sz="2800" b="1" dirty="0" smtClean="0">
                <a:solidFill>
                  <a:srgbClr val="0000CC"/>
                </a:solidFill>
              </a:rPr>
              <a:t> ban </a:t>
            </a:r>
            <a:r>
              <a:rPr lang="en-US" sz="2800" b="1" dirty="0" err="1" smtClean="0">
                <a:solidFill>
                  <a:srgbClr val="0000CC"/>
                </a:solidFill>
              </a:rPr>
              <a:t>coi</a:t>
            </a:r>
            <a:r>
              <a:rPr lang="en-US" sz="2800" b="1" dirty="0" smtClean="0">
                <a:solidFill>
                  <a:srgbClr val="0000CC"/>
                </a:solidFill>
              </a:rPr>
              <a:t> </a:t>
            </a:r>
            <a:r>
              <a:rPr lang="en-US" sz="2800" b="1" dirty="0" err="1" smtClean="0">
                <a:solidFill>
                  <a:srgbClr val="0000CC"/>
                </a:solidFill>
              </a:rPr>
              <a:t>thi</a:t>
            </a:r>
            <a:r>
              <a:rPr lang="en-US" sz="2800" b="1" dirty="0" smtClean="0">
                <a:solidFill>
                  <a:srgbClr val="0000CC"/>
                </a:solidFill>
              </a:rPr>
              <a:t>.  </a:t>
            </a:r>
            <a:br>
              <a:rPr lang="en-US" sz="2800" b="1" dirty="0" smtClean="0">
                <a:solidFill>
                  <a:srgbClr val="0000CC"/>
                </a:solidFill>
              </a:rPr>
            </a:br>
            <a:r>
              <a:rPr lang="en-US" sz="2800" b="1" dirty="0" smtClean="0">
                <a:solidFill>
                  <a:srgbClr val="0000CC"/>
                </a:solidFill>
              </a:rPr>
              <a:t/>
            </a:r>
            <a:br>
              <a:rPr lang="en-US" sz="2800" b="1" dirty="0" smtClean="0">
                <a:solidFill>
                  <a:srgbClr val="0000CC"/>
                </a:solidFill>
              </a:rPr>
            </a:br>
            <a:r>
              <a:rPr lang="en-US" sz="2800" b="1" dirty="0" smtClean="0">
                <a:solidFill>
                  <a:srgbClr val="0000CC"/>
                </a:solidFill>
              </a:rPr>
              <a:t/>
            </a:r>
            <a:br>
              <a:rPr lang="en-US" sz="2800" b="1" dirty="0" smtClean="0">
                <a:solidFill>
                  <a:srgbClr val="0000CC"/>
                </a:solidFill>
              </a:rPr>
            </a:br>
            <a:endParaRPr lang="en-US" sz="2800" b="1" dirty="0" smtClean="0">
              <a:solidFill>
                <a:srgbClr val="0000CC"/>
              </a:solidFill>
            </a:endParaRPr>
          </a:p>
        </p:txBody>
      </p:sp>
      <p:sp>
        <p:nvSpPr>
          <p:cNvPr id="7" name="Rectangle 3"/>
          <p:cNvSpPr txBox="1">
            <a:spLocks noChangeArrowheads="1"/>
          </p:cNvSpPr>
          <p:nvPr/>
        </p:nvSpPr>
        <p:spPr bwMode="auto">
          <a:xfrm>
            <a:off x="322263" y="3124200"/>
            <a:ext cx="8364537" cy="2667000"/>
          </a:xfrm>
          <a:prstGeom prst="rect">
            <a:avLst/>
          </a:prstGeom>
          <a:noFill/>
          <a:ln w="9525">
            <a:noFill/>
            <a:miter lim="800000"/>
            <a:headEnd/>
            <a:tailEnd/>
          </a:ln>
          <a:effectLst/>
        </p:spPr>
        <p:txBody>
          <a:bodyPr/>
          <a:lstStyle/>
          <a:p>
            <a:pPr marL="342900" indent="-342900" algn="just" eaLnBrk="1" hangingPunct="1">
              <a:spcBef>
                <a:spcPts val="600"/>
              </a:spcBef>
              <a:spcAft>
                <a:spcPts val="600"/>
              </a:spcAft>
              <a:buClr>
                <a:srgbClr val="800080"/>
              </a:buClr>
              <a:buFont typeface="Wingdings" pitchFamily="2" charset="2"/>
              <a:buChar char="Ø"/>
              <a:defRPr/>
            </a:pPr>
            <a:r>
              <a:rPr lang="fr-CA" sz="2800" b="1" kern="0" dirty="0">
                <a:latin typeface="Times New Roman"/>
                <a:cs typeface="Times New Roman" pitchFamily="18" charset="0"/>
              </a:rPr>
              <a:t>Yêu cầu CBCT: </a:t>
            </a:r>
          </a:p>
          <a:p>
            <a:pPr marL="800100" lvl="1" indent="-342900" algn="just" eaLnBrk="1" hangingPunct="1">
              <a:spcBef>
                <a:spcPts val="600"/>
              </a:spcBef>
              <a:spcAft>
                <a:spcPts val="600"/>
              </a:spcAft>
              <a:buClr>
                <a:srgbClr val="800080"/>
              </a:buClr>
              <a:buFont typeface="Wingdings" pitchFamily="2" charset="2"/>
              <a:buChar char="ü"/>
              <a:defRPr/>
            </a:pPr>
            <a:r>
              <a:rPr lang="en-US" sz="2800" kern="0" dirty="0">
                <a:latin typeface="Times New Roman"/>
                <a:cs typeface="Times New Roman" pitchFamily="18" charset="0"/>
              </a:rPr>
              <a:t>Có mặt </a:t>
            </a:r>
            <a:r>
              <a:rPr lang="vi-VN" sz="2800" kern="0" dirty="0">
                <a:latin typeface="Times New Roman"/>
                <a:cs typeface="Times New Roman" pitchFamily="18" charset="0"/>
              </a:rPr>
              <a:t>đ</a:t>
            </a:r>
            <a:r>
              <a:rPr lang="en-US" sz="2800" kern="0" dirty="0" err="1">
                <a:latin typeface="Times New Roman"/>
                <a:cs typeface="Times New Roman" pitchFamily="18" charset="0"/>
              </a:rPr>
              <a:t>úng</a:t>
            </a:r>
            <a:r>
              <a:rPr lang="en-US" sz="2800" kern="0" dirty="0">
                <a:latin typeface="Times New Roman"/>
                <a:cs typeface="Times New Roman" pitchFamily="18" charset="0"/>
              </a:rPr>
              <a:t> </a:t>
            </a:r>
            <a:r>
              <a:rPr lang="en-US" sz="2800" kern="0" dirty="0" err="1">
                <a:latin typeface="Times New Roman"/>
                <a:cs typeface="Times New Roman" pitchFamily="18" charset="0"/>
              </a:rPr>
              <a:t>giờ</a:t>
            </a:r>
            <a:r>
              <a:rPr lang="en-US" sz="2800" kern="0" dirty="0">
                <a:latin typeface="Times New Roman"/>
                <a:cs typeface="Times New Roman" pitchFamily="18" charset="0"/>
              </a:rPr>
              <a:t> </a:t>
            </a:r>
            <a:r>
              <a:rPr lang="en-US" sz="2800" kern="0" dirty="0" err="1">
                <a:latin typeface="Times New Roman"/>
                <a:cs typeface="Times New Roman" pitchFamily="18" charset="0"/>
              </a:rPr>
              <a:t>và</a:t>
            </a:r>
            <a:r>
              <a:rPr lang="en-US" sz="2800" kern="0" dirty="0">
                <a:latin typeface="Times New Roman"/>
                <a:cs typeface="Times New Roman" pitchFamily="18" charset="0"/>
              </a:rPr>
              <a:t> </a:t>
            </a:r>
            <a:r>
              <a:rPr lang="en-US" sz="2800" kern="0" dirty="0" err="1">
                <a:latin typeface="Times New Roman"/>
                <a:cs typeface="Times New Roman" pitchFamily="18" charset="0"/>
              </a:rPr>
              <a:t>th</a:t>
            </a:r>
            <a:r>
              <a:rPr lang="vi-VN" sz="2800" kern="0" dirty="0">
                <a:latin typeface="Times New Roman"/>
                <a:cs typeface="Times New Roman" pitchFamily="18" charset="0"/>
              </a:rPr>
              <a:t>ư</a:t>
            </a:r>
            <a:r>
              <a:rPr lang="en-US" sz="2800" kern="0" dirty="0">
                <a:latin typeface="Times New Roman"/>
                <a:cs typeface="Times New Roman" pitchFamily="18" charset="0"/>
              </a:rPr>
              <a:t>ờng xuyên trong phòng thi.</a:t>
            </a:r>
          </a:p>
          <a:p>
            <a:pPr marL="800100" lvl="1" indent="-342900" algn="just" eaLnBrk="1" hangingPunct="1">
              <a:spcBef>
                <a:spcPts val="600"/>
              </a:spcBef>
              <a:spcAft>
                <a:spcPts val="600"/>
              </a:spcAft>
              <a:buClr>
                <a:srgbClr val="800080"/>
              </a:buClr>
              <a:buFont typeface="Wingdings" pitchFamily="2" charset="2"/>
              <a:buChar char="ü"/>
              <a:defRPr/>
            </a:pPr>
            <a:r>
              <a:rPr lang="en-US" sz="2800" dirty="0">
                <a:latin typeface="Times New Roman" pitchFamily="18" charset="0"/>
                <a:cs typeface="Times New Roman" pitchFamily="18" charset="0"/>
              </a:rPr>
              <a:t>Phải </a:t>
            </a:r>
            <a:r>
              <a:rPr lang="vi-VN" sz="2800" dirty="0">
                <a:latin typeface="Times New Roman" pitchFamily="18" charset="0"/>
                <a:cs typeface="Times New Roman" pitchFamily="18" charset="0"/>
              </a:rPr>
              <a:t>đ</a:t>
            </a:r>
            <a:r>
              <a:rPr lang="en-US" sz="2800" dirty="0">
                <a:latin typeface="Times New Roman" pitchFamily="18" charset="0"/>
                <a:cs typeface="Times New Roman" pitchFamily="18" charset="0"/>
              </a:rPr>
              <a:t>eo phù hiệu, ghi rõ họ tên. Không có phù hiệu không </a:t>
            </a:r>
            <a:r>
              <a:rPr lang="vi-VN" sz="2800" dirty="0">
                <a:latin typeface="Times New Roman" pitchFamily="18" charset="0"/>
                <a:cs typeface="Times New Roman" pitchFamily="18" charset="0"/>
              </a:rPr>
              <a:t>đư</a:t>
            </a:r>
            <a:r>
              <a:rPr lang="en-US" sz="2800" dirty="0">
                <a:latin typeface="Times New Roman" pitchFamily="18" charset="0"/>
                <a:cs typeface="Times New Roman" pitchFamily="18" charset="0"/>
              </a:rPr>
              <a:t>ợc vào khu vực thi</a:t>
            </a:r>
          </a:p>
          <a:p>
            <a:pPr marL="800100" lvl="1" indent="-342900" algn="just" eaLnBrk="1" hangingPunct="1">
              <a:spcBef>
                <a:spcPct val="15000"/>
              </a:spcBef>
              <a:buClr>
                <a:srgbClr val="800080"/>
              </a:buClr>
              <a:buFont typeface="Wingdings" pitchFamily="2" charset="2"/>
              <a:buChar char="ü"/>
              <a:defRPr/>
            </a:pPr>
            <a:endParaRPr lang="en-US" sz="2800" kern="0" dirty="0">
              <a:solidFill>
                <a:srgbClr val="0033CC"/>
              </a:solidFill>
              <a:latin typeface="Times New Roman"/>
              <a:cs typeface="Times New Roman" pitchFamily="18" charset="0"/>
            </a:endParaRPr>
          </a:p>
          <a:p>
            <a:pPr marL="800100" lvl="1" indent="-342900" eaLnBrk="1" hangingPunct="1">
              <a:buFont typeface="Wingdings" pitchFamily="2" charset="2"/>
              <a:buChar char="ü"/>
              <a:defRPr/>
            </a:pPr>
            <a:endParaRPr lang="en-US" sz="2800" dirty="0">
              <a:solidFill>
                <a:srgbClr val="0033CC"/>
              </a:solidFill>
              <a:latin typeface="Times New Roman" pitchFamily="18" charset="0"/>
              <a:cs typeface="Times New Roman" pitchFamily="18" charset="0"/>
            </a:endParaRPr>
          </a:p>
          <a:p>
            <a:pPr marL="1828800" lvl="3" indent="-457200" eaLnBrk="1" hangingPunct="1">
              <a:buFont typeface="Arial" pitchFamily="34" charset="0"/>
              <a:buChar char="•"/>
              <a:defRPr/>
            </a:pPr>
            <a:endParaRPr lang="en-US" sz="2400" dirty="0">
              <a:solidFill>
                <a:srgbClr val="0033CC"/>
              </a:solidFill>
              <a:latin typeface="Times New Roman" pitchFamily="18" charset="0"/>
              <a:cs typeface="Times New Roman" pitchFamily="18" charset="0"/>
            </a:endParaRPr>
          </a:p>
          <a:p>
            <a:pPr marL="1828800" lvl="3" indent="-457200" eaLnBrk="1" hangingPunct="1">
              <a:buFont typeface="Arial" pitchFamily="34" charset="0"/>
              <a:buChar char="•"/>
              <a:defRPr/>
            </a:pPr>
            <a:endParaRPr lang="en-US" sz="2400" b="1" i="1" dirty="0">
              <a:solidFill>
                <a:srgbClr val="0033CC"/>
              </a:solidFill>
              <a:latin typeface="Times New Roman" pitchFamily="18" charset="0"/>
              <a:cs typeface="Times New Roman" pitchFamily="18" charset="0"/>
            </a:endParaRPr>
          </a:p>
          <a:p>
            <a:pPr marL="1828800" lvl="3" indent="-457200" eaLnBrk="1" hangingPunct="1">
              <a:buFont typeface="Arial" pitchFamily="34" charset="0"/>
              <a:buChar char="•"/>
              <a:defRPr/>
            </a:pPr>
            <a:endParaRPr lang="en-US" sz="2400" dirty="0">
              <a:solidFill>
                <a:srgbClr val="0033CC"/>
              </a:solidFill>
              <a:latin typeface="Times New Roman" pitchFamily="18" charset="0"/>
              <a:cs typeface="Times New Roman" pitchFamily="18" charset="0"/>
            </a:endParaRPr>
          </a:p>
          <a:p>
            <a:pPr marL="1828800" lvl="3" indent="-457200" eaLnBrk="1" hangingPunct="1">
              <a:buFont typeface="Arial" pitchFamily="34" charset="0"/>
              <a:buChar char="•"/>
              <a:defRPr/>
            </a:pPr>
            <a:endParaRPr lang="en-US" sz="2800" dirty="0">
              <a:solidFill>
                <a:srgbClr val="0033CC"/>
              </a:solidFill>
              <a:latin typeface="Times New Roman" pitchFamily="18" charset="0"/>
              <a:cs typeface="Times New Roman" pitchFamily="18" charset="0"/>
            </a:endParaRPr>
          </a:p>
          <a:p>
            <a:pPr marL="1371600" lvl="2" indent="-457200" eaLnBrk="1" hangingPunct="1">
              <a:buFont typeface="Wingdings" pitchFamily="2" charset="2"/>
              <a:buChar char="§"/>
              <a:defRPr/>
            </a:pPr>
            <a:endParaRPr lang="en-US" sz="2800" dirty="0">
              <a:solidFill>
                <a:srgbClr val="0033CC"/>
              </a:solidFill>
              <a:latin typeface="Times New Roman" pitchFamily="18" charset="0"/>
              <a:cs typeface="Times New Roman" pitchFamily="18" charset="0"/>
            </a:endParaRPr>
          </a:p>
          <a:p>
            <a:pPr marL="914400" lvl="1" indent="-457200" algn="just" eaLnBrk="1" hangingPunct="1">
              <a:spcBef>
                <a:spcPct val="15000"/>
              </a:spcBef>
              <a:buClr>
                <a:srgbClr val="800080"/>
              </a:buClr>
              <a:buFont typeface="Wingdings" pitchFamily="2" charset="2"/>
              <a:buChar char="ü"/>
              <a:defRPr/>
            </a:pPr>
            <a:endParaRPr lang="en-US" sz="2800" kern="0" dirty="0">
              <a:solidFill>
                <a:srgbClr val="0033CC"/>
              </a:solidFill>
              <a:latin typeface="Times New Roman"/>
              <a:cs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304800" y="152400"/>
            <a:ext cx="8610600" cy="4419600"/>
          </a:xfrm>
          <a:prstGeom prst="rect">
            <a:avLst/>
          </a:prstGeom>
          <a:noFill/>
          <a:ln w="9525">
            <a:noFill/>
            <a:miter lim="800000"/>
            <a:headEnd/>
            <a:tailEnd/>
          </a:ln>
        </p:spPr>
        <p:txBody>
          <a:bodyPr/>
          <a:lstStyle/>
          <a:p>
            <a:pPr marL="1257300" lvl="2" indent="-342900" algn="just" eaLnBrk="1" hangingPunct="1">
              <a:lnSpc>
                <a:spcPct val="105000"/>
              </a:lnSpc>
              <a:spcBef>
                <a:spcPct val="20000"/>
              </a:spcBef>
              <a:buClr>
                <a:srgbClr val="9900CC"/>
              </a:buClr>
              <a:buFont typeface="Arial" charset="0"/>
              <a:buChar char="•"/>
            </a:pPr>
            <a:endParaRPr lang="vi-VN" sz="2000">
              <a:solidFill>
                <a:srgbClr val="0033CC"/>
              </a:solidFill>
              <a:latin typeface="Times New Roman" pitchFamily="18" charset="0"/>
              <a:cs typeface="Times New Roman" pitchFamily="18" charset="0"/>
            </a:endParaRPr>
          </a:p>
        </p:txBody>
      </p:sp>
      <p:sp>
        <p:nvSpPr>
          <p:cNvPr id="92166" name="Rectangle 6"/>
          <p:cNvSpPr>
            <a:spLocks noChangeArrowheads="1"/>
          </p:cNvSpPr>
          <p:nvPr/>
        </p:nvSpPr>
        <p:spPr bwMode="auto">
          <a:xfrm>
            <a:off x="0" y="76200"/>
            <a:ext cx="9144000" cy="647700"/>
          </a:xfrm>
          <a:prstGeom prst="rect">
            <a:avLst/>
          </a:prstGeom>
          <a:noFill/>
          <a:ln w="9525">
            <a:noFill/>
            <a:miter lim="800000"/>
            <a:headEnd/>
            <a:tailEnd/>
          </a:ln>
          <a:effectLst/>
        </p:spPr>
        <p:txBody>
          <a:bodyPr lIns="92075" tIns="46038" rIns="92075" bIns="46038">
            <a:spAutoFit/>
          </a:bodyPr>
          <a:lstStyle/>
          <a:p>
            <a:pPr marL="342900" indent="-342900" algn="ctr" eaLnBrk="1" hangingPunct="1">
              <a:spcBef>
                <a:spcPts val="600"/>
              </a:spcBef>
              <a:spcAft>
                <a:spcPts val="600"/>
              </a:spcAft>
              <a:buClr>
                <a:srgbClr val="800080"/>
              </a:buClr>
              <a:buFont typeface="Wingdings" pitchFamily="2" charset="2"/>
              <a:buChar char="Ø"/>
              <a:defRPr/>
            </a:pPr>
            <a:r>
              <a:rPr lang="fr-CA" sz="3600" b="1" kern="0" dirty="0">
                <a:solidFill>
                  <a:srgbClr val="0033CC"/>
                </a:solidFill>
                <a:latin typeface="Times New Roman"/>
                <a:cs typeface="Times New Roman" pitchFamily="18" charset="0"/>
              </a:rPr>
              <a:t>Những việc CBCT phải làm: </a:t>
            </a:r>
          </a:p>
        </p:txBody>
      </p:sp>
      <p:sp>
        <p:nvSpPr>
          <p:cNvPr id="9220" name="Rectangle 1"/>
          <p:cNvSpPr>
            <a:spLocks noChangeArrowheads="1"/>
          </p:cNvSpPr>
          <p:nvPr/>
        </p:nvSpPr>
        <p:spPr bwMode="auto">
          <a:xfrm>
            <a:off x="457200" y="1009650"/>
            <a:ext cx="8458200" cy="5324475"/>
          </a:xfrm>
          <a:prstGeom prst="rect">
            <a:avLst/>
          </a:prstGeom>
          <a:noFill/>
          <a:ln w="9525">
            <a:noFill/>
            <a:miter lim="800000"/>
            <a:headEnd/>
            <a:tailEnd/>
          </a:ln>
        </p:spPr>
        <p:txBody>
          <a:bodyPr>
            <a:spAutoFit/>
          </a:bodyPr>
          <a:lstStyle/>
          <a:p>
            <a:pPr marL="457200" indent="-457200" algn="just" eaLnBrk="1" hangingPunct="1">
              <a:spcBef>
                <a:spcPts val="600"/>
              </a:spcBef>
              <a:spcAft>
                <a:spcPts val="600"/>
              </a:spcAft>
              <a:buFont typeface="Arial" charset="0"/>
              <a:buAutoNum type="arabicPeriod"/>
            </a:pPr>
            <a:r>
              <a:rPr lang="en-US" sz="2800" dirty="0" err="1">
                <a:latin typeface="Times New Roman" pitchFamily="18" charset="0"/>
                <a:cs typeface="Times New Roman" pitchFamily="18" charset="0"/>
              </a:rPr>
              <a:t>Ghi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danh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gọi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phòng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a:t>
            </a:r>
            <a:endParaRPr lang="en-US" sz="2800" dirty="0">
              <a:latin typeface="Times New Roman" pitchFamily="18" charset="0"/>
              <a:cs typeface="Times New Roman" pitchFamily="18" charset="0"/>
            </a:endParaRPr>
          </a:p>
          <a:p>
            <a:pPr marL="457200" indent="-457200" algn="just" eaLnBrk="1" hangingPunct="1">
              <a:spcBef>
                <a:spcPts val="600"/>
              </a:spcBef>
              <a:spcAft>
                <a:spcPts val="600"/>
              </a:spcAft>
              <a:buFont typeface="Arial" charset="0"/>
              <a:buAutoNum type="arabicPeriod"/>
            </a:pPr>
            <a:r>
              <a:rPr lang="en-US" sz="2800" dirty="0" err="1">
                <a:latin typeface="Times New Roman" pitchFamily="18" charset="0"/>
                <a:cs typeface="Times New Roman" pitchFamily="18" charset="0"/>
              </a:rPr>
              <a:t>Đánh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dấu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mặt</a:t>
            </a:r>
            <a:r>
              <a:rPr lang="en-US" sz="2800" dirty="0">
                <a:latin typeface="Times New Roman" pitchFamily="18" charset="0"/>
                <a:cs typeface="Times New Roman" pitchFamily="18" charset="0"/>
              </a:rPr>
              <a:t>  </a:t>
            </a:r>
          </a:p>
          <a:p>
            <a:pPr marL="457200" indent="-457200" algn="just" eaLnBrk="1" hangingPunct="1">
              <a:spcBef>
                <a:spcPts val="600"/>
              </a:spcBef>
              <a:spcAft>
                <a:spcPts val="600"/>
              </a:spcAft>
              <a:buFont typeface="Arial" charset="0"/>
              <a:buAutoNum type="arabicPeriod"/>
            </a:pPr>
            <a:r>
              <a:rPr lang="en-US" sz="2800" dirty="0" err="1">
                <a:latin typeface="Times New Roman" pitchFamily="18" charset="0"/>
                <a:cs typeface="Times New Roman" pitchFamily="18" charset="0"/>
              </a:rPr>
              <a:t>Đính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chính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sót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họ</a:t>
            </a: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đ</a:t>
            </a:r>
            <a:r>
              <a:rPr lang="en-US" sz="2800" dirty="0" err="1">
                <a:latin typeface="Times New Roman" pitchFamily="18" charset="0"/>
                <a:cs typeface="Times New Roman" pitchFamily="18" charset="0"/>
              </a:rPr>
              <a:t>ệm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ngày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khẩu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vực</a:t>
            </a: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đ</a:t>
            </a:r>
            <a:r>
              <a:rPr lang="en-US" sz="2800" dirty="0" err="1">
                <a:latin typeface="Times New Roman" pitchFamily="18" charset="0"/>
                <a:cs typeface="Times New Roman" pitchFamily="18" charset="0"/>
              </a:rPr>
              <a:t>ối</a:t>
            </a:r>
            <a:r>
              <a:rPr lang="en-US" sz="2800" dirty="0">
                <a:latin typeface="Times New Roman" pitchFamily="18" charset="0"/>
                <a:cs typeface="Times New Roman" pitchFamily="18" charset="0"/>
              </a:rPr>
              <a:t> t</a:t>
            </a:r>
            <a:r>
              <a:rPr lang="vi-VN" sz="2800" dirty="0">
                <a:latin typeface="Times New Roman" pitchFamily="18" charset="0"/>
                <a:cs typeface="Times New Roman" pitchFamily="18" charset="0"/>
              </a:rPr>
              <a:t>ư</a:t>
            </a:r>
            <a:r>
              <a:rPr lang="en-US" sz="2800" dirty="0" err="1">
                <a:latin typeface="Times New Roman" pitchFamily="18" charset="0"/>
                <a:cs typeface="Times New Roman" pitchFamily="18" charset="0"/>
              </a:rPr>
              <a:t>ợng</a:t>
            </a:r>
            <a:r>
              <a:rPr lang="en-US" sz="2800" dirty="0">
                <a:latin typeface="Times New Roman" pitchFamily="18" charset="0"/>
                <a:cs typeface="Times New Roman" pitchFamily="18" charset="0"/>
              </a:rPr>
              <a:t> (</a:t>
            </a:r>
            <a:r>
              <a:rPr lang="en-US" sz="2800" u="sng" dirty="0" err="1">
                <a:latin typeface="Times New Roman" pitchFamily="18" charset="0"/>
                <a:cs typeface="Times New Roman" pitchFamily="18" charset="0"/>
              </a:rPr>
              <a:t>nếu</a:t>
            </a:r>
            <a:r>
              <a:rPr lang="en-US" sz="2800" u="sng" dirty="0">
                <a:latin typeface="Times New Roman" pitchFamily="18" charset="0"/>
                <a:cs typeface="Times New Roman" pitchFamily="18" charset="0"/>
              </a:rPr>
              <a:t> TS </a:t>
            </a:r>
            <a:r>
              <a:rPr lang="vi-VN" sz="2800" u="sng" dirty="0">
                <a:latin typeface="Times New Roman" pitchFamily="18" charset="0"/>
                <a:cs typeface="Times New Roman" pitchFamily="18" charset="0"/>
              </a:rPr>
              <a:t>đ</a:t>
            </a:r>
            <a:r>
              <a:rPr lang="en-US" sz="2800" u="sng" dirty="0">
                <a:latin typeface="Times New Roman" pitchFamily="18" charset="0"/>
                <a:cs typeface="Times New Roman" pitchFamily="18" charset="0"/>
              </a:rPr>
              <a:t>ề </a:t>
            </a:r>
            <a:r>
              <a:rPr lang="en-US" sz="2800" u="sng" dirty="0" err="1">
                <a:latin typeface="Times New Roman" pitchFamily="18" charset="0"/>
                <a:cs typeface="Times New Roman" pitchFamily="18" charset="0"/>
              </a:rPr>
              <a:t>nghị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tờ</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danh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sách</a:t>
            </a: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đ</a:t>
            </a:r>
            <a:r>
              <a:rPr lang="en-US" sz="2800" dirty="0" err="1">
                <a:latin typeface="Times New Roman" pitchFamily="18" charset="0"/>
                <a:cs typeface="Times New Roman" pitchFamily="18" charset="0"/>
              </a:rPr>
              <a:t>ính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chính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sót</a:t>
            </a:r>
            <a:r>
              <a:rPr lang="en-US" sz="2800" dirty="0">
                <a:latin typeface="Times New Roman" pitchFamily="18" charset="0"/>
                <a:cs typeface="Times New Roman" pitchFamily="18" charset="0"/>
              </a:rPr>
              <a:t>.</a:t>
            </a:r>
          </a:p>
          <a:p>
            <a:pPr marL="457200" indent="-457200" algn="just" eaLnBrk="1" hangingPunct="1">
              <a:spcBef>
                <a:spcPts val="600"/>
              </a:spcBef>
              <a:spcAft>
                <a:spcPts val="600"/>
              </a:spcAft>
              <a:buFont typeface="Arial" charset="0"/>
              <a:buAutoNum type="arabicPeriod"/>
            </a:pPr>
            <a:r>
              <a:rPr lang="en-US" sz="2800" dirty="0" err="1">
                <a:latin typeface="Times New Roman" pitchFamily="18" charset="0"/>
                <a:cs typeface="Times New Roman" pitchFamily="18" charset="0"/>
              </a:rPr>
              <a:t>Đối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chiếu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ảnh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thẻ</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sinh</a:t>
            </a: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đ</a:t>
            </a:r>
            <a:r>
              <a:rPr lang="en-US" sz="2800" dirty="0" err="1">
                <a:latin typeface="Times New Roman" pitchFamily="18" charset="0"/>
                <a:cs typeface="Times New Roman" pitchFamily="18" charset="0"/>
              </a:rPr>
              <a:t>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nếu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ảnh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mờ</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chiếu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Chứng</a:t>
            </a:r>
            <a:r>
              <a:rPr lang="en-US" sz="2800" dirty="0">
                <a:latin typeface="Times New Roman" pitchFamily="18" charset="0"/>
                <a:cs typeface="Times New Roman" pitchFamily="18" charset="0"/>
              </a:rPr>
              <a:t> minh ND).  </a:t>
            </a:r>
            <a:endParaRPr lang="en-US" sz="2800" b="1" i="1" dirty="0">
              <a:latin typeface="Times New Roman" pitchFamily="18" charset="0"/>
              <a:cs typeface="Times New Roman" pitchFamily="18" charset="0"/>
            </a:endParaRPr>
          </a:p>
          <a:p>
            <a:pPr marL="457200" indent="-457200" algn="just" eaLnBrk="1" hangingPunct="1">
              <a:spcBef>
                <a:spcPts val="600"/>
              </a:spcBef>
              <a:spcAft>
                <a:spcPts val="600"/>
              </a:spcAft>
              <a:buFont typeface="Arial" charset="0"/>
              <a:buAutoNum type="arabicPeriod"/>
            </a:pPr>
            <a:r>
              <a:rPr lang="vi-VN" sz="2800" dirty="0">
                <a:latin typeface="Times New Roman" pitchFamily="18" charset="0"/>
                <a:cs typeface="Times New Roman" pitchFamily="18" charset="0"/>
              </a:rPr>
              <a:t>Đọc lịch thi cho thí sinh biết.</a:t>
            </a:r>
            <a:endParaRPr lang="en-US" sz="2800" dirty="0">
              <a:latin typeface="Times New Roman" pitchFamily="18" charset="0"/>
              <a:cs typeface="Times New Roman" pitchFamily="18" charset="0"/>
            </a:endParaRPr>
          </a:p>
          <a:p>
            <a:pPr marL="457200" indent="-457200" algn="just" eaLnBrk="1" hangingPunct="1">
              <a:spcBef>
                <a:spcPts val="600"/>
              </a:spcBef>
              <a:spcAft>
                <a:spcPts val="600"/>
              </a:spcAft>
              <a:buFont typeface="Arial" charset="0"/>
              <a:buAutoNum type="arabicPeriod"/>
            </a:pPr>
            <a:r>
              <a:rPr lang="en-US" sz="2800" dirty="0" err="1">
                <a:latin typeface="Times New Roman" pitchFamily="18" charset="0"/>
                <a:cs typeface="Times New Roman" pitchFamily="18" charset="0"/>
              </a:rPr>
              <a:t>Hết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buổi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a:t>
            </a:r>
            <a:r>
              <a:rPr lang="en-US" sz="2800" dirty="0">
                <a:latin typeface="Times New Roman" pitchFamily="18" charset="0"/>
                <a:cs typeface="Times New Roman" pitchFamily="18" charset="0"/>
              </a:rPr>
              <a:t> 1 </a:t>
            </a:r>
            <a:r>
              <a:rPr lang="en-US" sz="2800" dirty="0" err="1">
                <a:latin typeface="Times New Roman" pitchFamily="18" charset="0"/>
                <a:cs typeface="Times New Roman" pitchFamily="18" charset="0"/>
              </a:rPr>
              <a:t>nộp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danh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đính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chính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thẻ</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thừa</a:t>
            </a:r>
            <a:endParaRPr lang="vi-VN" sz="2800" dirty="0">
              <a:latin typeface="Times New Roman" pitchFamily="18" charset="0"/>
              <a:cs typeface="Times New Roman" pitchFamily="18" charset="0"/>
            </a:endParaRPr>
          </a:p>
          <a:p>
            <a:pPr marL="457200" indent="-457200" algn="just" eaLnBrk="1" hangingPunct="1">
              <a:spcBef>
                <a:spcPts val="600"/>
              </a:spcBef>
              <a:spcAft>
                <a:spcPts val="600"/>
              </a:spcAft>
              <a:buFont typeface="Arial" charset="0"/>
              <a:buAutoNum type="arabicPeriod"/>
            </a:pPr>
            <a:r>
              <a:rPr lang="vi-VN" sz="2800" dirty="0">
                <a:latin typeface="Times New Roman" pitchFamily="18" charset="0"/>
                <a:cs typeface="Times New Roman" pitchFamily="18" charset="0"/>
              </a:rPr>
              <a:t>Nộp </a:t>
            </a:r>
            <a:r>
              <a:rPr lang="en-US" sz="2800" dirty="0">
                <a:latin typeface="Times New Roman" pitchFamily="18" charset="0"/>
                <a:cs typeface="Times New Roman" pitchFamily="18" charset="0"/>
              </a:rPr>
              <a:t>t</a:t>
            </a:r>
            <a:r>
              <a:rPr lang="vi-VN" sz="2800" dirty="0">
                <a:latin typeface="Times New Roman" pitchFamily="18" charset="0"/>
                <a:cs typeface="Times New Roman" pitchFamily="18" charset="0"/>
              </a:rPr>
              <a:t>ài liệu của phòng thi cho BCĐ điểm.</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228600" y="228600"/>
            <a:ext cx="8610600" cy="5715000"/>
          </a:xfrm>
          <a:prstGeom prst="rect">
            <a:avLst/>
          </a:prstGeom>
          <a:noFill/>
          <a:ln>
            <a:noFill/>
          </a:ln>
          <a:extLst/>
        </p:spPr>
        <p:txBody>
          <a:bodyPr/>
          <a:lstStyle/>
          <a:p>
            <a:pPr marL="342900" indent="-342900" algn="ctr" eaLnBrk="1" hangingPunct="1">
              <a:spcBef>
                <a:spcPct val="20000"/>
              </a:spcBef>
              <a:buClr>
                <a:srgbClr val="9900CC"/>
              </a:buClr>
              <a:defRPr/>
            </a:pPr>
            <a:r>
              <a:rPr lang="fr-CA" sz="2800" b="1" kern="0" dirty="0">
                <a:solidFill>
                  <a:srgbClr val="0033CC"/>
                </a:solidFill>
                <a:latin typeface="Times New Roman"/>
                <a:cs typeface="Times New Roman" pitchFamily="18" charset="0"/>
              </a:rPr>
              <a:t>Những việc CBCT không được làm:</a:t>
            </a:r>
          </a:p>
          <a:p>
            <a:pPr marL="342900" indent="-342900" algn="just" eaLnBrk="1" hangingPunct="1">
              <a:spcBef>
                <a:spcPct val="20000"/>
              </a:spcBef>
              <a:buClr>
                <a:srgbClr val="9900CC"/>
              </a:buClr>
              <a:defRPr/>
            </a:pPr>
            <a:endParaRPr lang="fr-CA" sz="800" b="1" kern="0" dirty="0">
              <a:solidFill>
                <a:srgbClr val="0033CC"/>
              </a:solidFill>
              <a:latin typeface="Times New Roman"/>
              <a:cs typeface="Times New Roman" pitchFamily="18" charset="0"/>
            </a:endParaRPr>
          </a:p>
          <a:p>
            <a:pPr marL="514350" indent="-514350" algn="just" eaLnBrk="1" hangingPunct="1">
              <a:spcBef>
                <a:spcPct val="20000"/>
              </a:spcBef>
              <a:spcAft>
                <a:spcPts val="600"/>
              </a:spcAft>
              <a:buClr>
                <a:srgbClr val="9900CC"/>
              </a:buClr>
              <a:buFont typeface="+mj-lt"/>
              <a:buAutoNum type="arabicPeriod"/>
              <a:defRPr/>
            </a:pPr>
            <a:r>
              <a:rPr lang="en-US" sz="2800" kern="0" dirty="0">
                <a:latin typeface="Times New Roman" panose="02020603050405020304" pitchFamily="18" charset="0"/>
                <a:cs typeface="Times New Roman" panose="02020603050405020304" pitchFamily="18" charset="0"/>
              </a:rPr>
              <a:t>Không </a:t>
            </a:r>
            <a:r>
              <a:rPr lang="vi-VN" sz="2800" kern="0" dirty="0">
                <a:latin typeface="Times New Roman" panose="02020603050405020304" pitchFamily="18" charset="0"/>
                <a:cs typeface="Times New Roman" panose="02020603050405020304" pitchFamily="18" charset="0"/>
              </a:rPr>
              <a:t>đư</a:t>
            </a:r>
            <a:r>
              <a:rPr lang="en-US" sz="2800" kern="0" dirty="0">
                <a:latin typeface="Times New Roman" panose="02020603050405020304" pitchFamily="18" charset="0"/>
                <a:cs typeface="Times New Roman" panose="02020603050405020304" pitchFamily="18" charset="0"/>
              </a:rPr>
              <a:t>ợc làm nhiệm vụ tại </a:t>
            </a:r>
            <a:r>
              <a:rPr lang="vi-VN" sz="2800" kern="0" dirty="0">
                <a:latin typeface="Times New Roman" panose="02020603050405020304" pitchFamily="18" charset="0"/>
                <a:cs typeface="Times New Roman" panose="02020603050405020304" pitchFamily="18" charset="0"/>
              </a:rPr>
              <a:t>đ</a:t>
            </a:r>
            <a:r>
              <a:rPr lang="en-US" sz="2800" kern="0" dirty="0">
                <a:latin typeface="Times New Roman" panose="02020603050405020304" pitchFamily="18" charset="0"/>
                <a:cs typeface="Times New Roman" panose="02020603050405020304" pitchFamily="18" charset="0"/>
              </a:rPr>
              <a:t>iểm thi n</a:t>
            </a:r>
            <a:r>
              <a:rPr lang="vi-VN" sz="2800" kern="0" dirty="0">
                <a:latin typeface="Times New Roman" panose="02020603050405020304" pitchFamily="18" charset="0"/>
                <a:cs typeface="Times New Roman" panose="02020603050405020304" pitchFamily="18" charset="0"/>
              </a:rPr>
              <a:t>ơ</a:t>
            </a:r>
            <a:r>
              <a:rPr lang="en-US" sz="2800" kern="0" dirty="0">
                <a:latin typeface="Times New Roman" panose="02020603050405020304" pitchFamily="18" charset="0"/>
                <a:cs typeface="Times New Roman" panose="02020603050405020304" pitchFamily="18" charset="0"/>
              </a:rPr>
              <a:t>i có ng</a:t>
            </a:r>
            <a:r>
              <a:rPr lang="vi-VN" sz="2800" kern="0" dirty="0">
                <a:latin typeface="Times New Roman" panose="02020603050405020304" pitchFamily="18" charset="0"/>
                <a:cs typeface="Times New Roman" panose="02020603050405020304" pitchFamily="18" charset="0"/>
              </a:rPr>
              <a:t>ư</a:t>
            </a:r>
            <a:r>
              <a:rPr lang="en-US" sz="2800" kern="0" dirty="0">
                <a:latin typeface="Times New Roman" panose="02020603050405020304" pitchFamily="18" charset="0"/>
                <a:cs typeface="Times New Roman" panose="02020603050405020304" pitchFamily="18" charset="0"/>
              </a:rPr>
              <a:t>ời </a:t>
            </a:r>
            <a:r>
              <a:rPr lang="en-US" sz="2800" kern="0" dirty="0" err="1">
                <a:latin typeface="Times New Roman" panose="02020603050405020304" pitchFamily="18" charset="0"/>
                <a:cs typeface="Times New Roman" panose="02020603050405020304" pitchFamily="18" charset="0"/>
              </a:rPr>
              <a:t>thân</a:t>
            </a:r>
            <a:r>
              <a:rPr lang="en-US" sz="2800" kern="0" dirty="0">
                <a:latin typeface="Times New Roman" panose="02020603050405020304" pitchFamily="18" charset="0"/>
                <a:cs typeface="Times New Roman" panose="02020603050405020304" pitchFamily="18" charset="0"/>
              </a:rPr>
              <a:t> </a:t>
            </a:r>
            <a:r>
              <a:rPr lang="en-US" sz="2800" kern="0" dirty="0">
                <a:solidFill>
                  <a:srgbClr val="FF0000"/>
                </a:solidFill>
                <a:latin typeface="Times New Roman" panose="02020603050405020304" pitchFamily="18" charset="0"/>
                <a:cs typeface="Times New Roman" panose="02020603050405020304" pitchFamily="18" charset="0"/>
              </a:rPr>
              <a:t>(</a:t>
            </a:r>
            <a:r>
              <a:rPr lang="vi-VN" sz="2800" dirty="0">
                <a:solidFill>
                  <a:srgbClr val="FF0000"/>
                </a:solidFill>
                <a:latin typeface="Times New Roman" panose="02020603050405020304" pitchFamily="18" charset="0"/>
                <a:cs typeface="Times New Roman" panose="02020603050405020304" pitchFamily="18" charset="0"/>
              </a:rPr>
              <a:t>vợ, chồng, con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mẹ</a:t>
            </a:r>
            <a:r>
              <a:rPr lang="en-US" sz="2800" dirty="0">
                <a:solidFill>
                  <a:srgbClr val="FF0000"/>
                </a:solidFill>
                <a:latin typeface="Times New Roman" panose="02020603050405020304" pitchFamily="18" charset="0"/>
                <a:cs typeface="Times New Roman" panose="02020603050405020304" pitchFamily="18" charset="0"/>
              </a:rPr>
              <a:t>,</a:t>
            </a:r>
            <a:r>
              <a:rPr lang="vi-VN" sz="2800" dirty="0">
                <a:solidFill>
                  <a:srgbClr val="FF0000"/>
                </a:solidFill>
                <a:latin typeface="Times New Roman" panose="02020603050405020304" pitchFamily="18" charset="0"/>
                <a:cs typeface="Times New Roman" panose="02020603050405020304" pitchFamily="18" charset="0"/>
              </a:rPr>
              <a:t> anh chị em ruột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mẹ</a:t>
            </a:r>
            <a:r>
              <a:rPr lang="en-US" sz="2800" dirty="0">
                <a:solidFill>
                  <a:srgbClr val="FF0000"/>
                </a:solidFill>
                <a:latin typeface="Times New Roman" panose="02020603050405020304" pitchFamily="18" charset="0"/>
                <a:cs typeface="Times New Roman" panose="02020603050405020304" pitchFamily="18" charset="0"/>
              </a:rPr>
              <a:t>,</a:t>
            </a:r>
            <a:r>
              <a:rPr lang="vi-VN" sz="2800" dirty="0">
                <a:solidFill>
                  <a:srgbClr val="FF0000"/>
                </a:solidFill>
                <a:latin typeface="Times New Roman" panose="02020603050405020304" pitchFamily="18" charset="0"/>
                <a:cs typeface="Times New Roman" panose="02020603050405020304" pitchFamily="18" charset="0"/>
              </a:rPr>
              <a:t> anh chị em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vợ</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hoặc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chồng</a:t>
            </a:r>
            <a:r>
              <a:rPr lang="en-US" sz="2800" dirty="0">
                <a:solidFill>
                  <a:srgbClr val="FF0000"/>
                </a:solidFill>
                <a:latin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cs typeface="Times New Roman" panose="02020603050405020304" pitchFamily="18" charset="0"/>
              </a:rPr>
              <a:t>đăng</a:t>
            </a:r>
            <a:r>
              <a:rPr lang="en-US" sz="2800" kern="0" dirty="0">
                <a:latin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cs typeface="Times New Roman" panose="02020603050405020304" pitchFamily="18" charset="0"/>
              </a:rPr>
              <a:t>ký</a:t>
            </a:r>
            <a:r>
              <a:rPr lang="en-US" sz="2800" kern="0" dirty="0">
                <a:latin typeface="Times New Roman" panose="02020603050405020304" pitchFamily="18" charset="0"/>
                <a:cs typeface="Times New Roman" panose="02020603050405020304" pitchFamily="18" charset="0"/>
              </a:rPr>
              <a:t> dự thi. </a:t>
            </a:r>
          </a:p>
          <a:p>
            <a:pPr marL="514350" indent="-514350" algn="just" eaLnBrk="1" hangingPunct="1">
              <a:spcBef>
                <a:spcPct val="20000"/>
              </a:spcBef>
              <a:spcAft>
                <a:spcPts val="600"/>
              </a:spcAft>
              <a:buClr>
                <a:srgbClr val="9900CC"/>
              </a:buClr>
              <a:buFont typeface="+mj-lt"/>
              <a:buAutoNum type="arabicPeriod"/>
              <a:defRPr/>
            </a:pPr>
            <a:r>
              <a:rPr lang="en-US" sz="2800" dirty="0">
                <a:latin typeface="Times New Roman" pitchFamily="18" charset="0"/>
                <a:cs typeface="Times New Roman" pitchFamily="18" charset="0"/>
              </a:rPr>
              <a:t>Không </a:t>
            </a:r>
            <a:r>
              <a:rPr lang="vi-VN" sz="2800" dirty="0">
                <a:latin typeface="Times New Roman" pitchFamily="18" charset="0"/>
                <a:cs typeface="Times New Roman" pitchFamily="18" charset="0"/>
              </a:rPr>
              <a:t>đư</a:t>
            </a:r>
            <a:r>
              <a:rPr lang="en-US" sz="2800" dirty="0">
                <a:latin typeface="Times New Roman" pitchFamily="18" charset="0"/>
                <a:cs typeface="Times New Roman" pitchFamily="18" charset="0"/>
              </a:rPr>
              <a:t>ợc làm việc riêng.</a:t>
            </a:r>
          </a:p>
          <a:p>
            <a:pPr marL="514350" indent="-514350" algn="just" eaLnBrk="1" hangingPunct="1">
              <a:spcBef>
                <a:spcPct val="20000"/>
              </a:spcBef>
              <a:spcAft>
                <a:spcPts val="600"/>
              </a:spcAft>
              <a:buClr>
                <a:srgbClr val="9900CC"/>
              </a:buClr>
              <a:buFont typeface="+mj-lt"/>
              <a:buAutoNum type="arabicPeriod"/>
              <a:defRPr/>
            </a:pPr>
            <a:r>
              <a:rPr lang="en-US" sz="2800" dirty="0">
                <a:latin typeface="Times New Roman" pitchFamily="18" charset="0"/>
                <a:cs typeface="Times New Roman" pitchFamily="18" charset="0"/>
              </a:rPr>
              <a:t>Không </a:t>
            </a:r>
            <a:r>
              <a:rPr lang="vi-VN" sz="2800" dirty="0">
                <a:latin typeface="Times New Roman" pitchFamily="18" charset="0"/>
                <a:cs typeface="Times New Roman" pitchFamily="18" charset="0"/>
              </a:rPr>
              <a:t>đư</a:t>
            </a:r>
            <a:r>
              <a:rPr lang="en-US" sz="2800" dirty="0">
                <a:latin typeface="Times New Roman" pitchFamily="18" charset="0"/>
                <a:cs typeface="Times New Roman" pitchFamily="18" charset="0"/>
              </a:rPr>
              <a:t>ợc hút thuốc, uống bia, r</a:t>
            </a:r>
            <a:r>
              <a:rPr lang="vi-VN" sz="2800" dirty="0">
                <a:latin typeface="Times New Roman" pitchFamily="18" charset="0"/>
                <a:cs typeface="Times New Roman" pitchFamily="18" charset="0"/>
              </a:rPr>
              <a:t>ư</a:t>
            </a:r>
            <a:r>
              <a:rPr lang="en-US" sz="2800" dirty="0">
                <a:latin typeface="Times New Roman" pitchFamily="18" charset="0"/>
                <a:cs typeface="Times New Roman" pitchFamily="18" charset="0"/>
              </a:rPr>
              <a:t>ợu.</a:t>
            </a:r>
          </a:p>
          <a:p>
            <a:pPr marL="514350" indent="-514350" algn="just" eaLnBrk="1" hangingPunct="1">
              <a:spcBef>
                <a:spcPct val="20000"/>
              </a:spcBef>
              <a:spcAft>
                <a:spcPts val="600"/>
              </a:spcAft>
              <a:buClr>
                <a:srgbClr val="9900CC"/>
              </a:buClr>
              <a:buFont typeface="+mj-lt"/>
              <a:buAutoNum type="arabicPeriod"/>
              <a:defRPr/>
            </a:pPr>
            <a:r>
              <a:rPr lang="en-US" sz="2800" dirty="0">
                <a:latin typeface="Times New Roman" pitchFamily="18" charset="0"/>
                <a:cs typeface="Times New Roman" pitchFamily="18" charset="0"/>
              </a:rPr>
              <a:t>Không </a:t>
            </a:r>
            <a:r>
              <a:rPr lang="vi-VN" sz="2800" dirty="0">
                <a:latin typeface="Times New Roman" pitchFamily="18" charset="0"/>
                <a:cs typeface="Times New Roman" pitchFamily="18" charset="0"/>
              </a:rPr>
              <a:t>đư</a:t>
            </a:r>
            <a:r>
              <a:rPr lang="en-US" sz="2800" dirty="0">
                <a:latin typeface="Times New Roman" pitchFamily="18" charset="0"/>
                <a:cs typeface="Times New Roman" pitchFamily="18" charset="0"/>
              </a:rPr>
              <a:t>ợc </a:t>
            </a:r>
            <a:r>
              <a:rPr lang="vi-VN" sz="2800" dirty="0">
                <a:latin typeface="Times New Roman" pitchFamily="18" charset="0"/>
                <a:cs typeface="Times New Roman" pitchFamily="18" charset="0"/>
              </a:rPr>
              <a:t>đư</a:t>
            </a:r>
            <a:r>
              <a:rPr lang="en-US" sz="2800" dirty="0">
                <a:latin typeface="Times New Roman" pitchFamily="18" charset="0"/>
                <a:cs typeface="Times New Roman" pitchFamily="18" charset="0"/>
              </a:rPr>
              <a:t>ợc giúp </a:t>
            </a:r>
            <a:r>
              <a:rPr lang="vi-VN" sz="2800" dirty="0">
                <a:latin typeface="Times New Roman" pitchFamily="18" charset="0"/>
                <a:cs typeface="Times New Roman" pitchFamily="18" charset="0"/>
              </a:rPr>
              <a:t>đ</a:t>
            </a:r>
            <a:r>
              <a:rPr lang="en-US" sz="2800" dirty="0">
                <a:latin typeface="Times New Roman" pitchFamily="18" charset="0"/>
                <a:cs typeface="Times New Roman" pitchFamily="18" charset="0"/>
              </a:rPr>
              <a:t>ỡ thí sinh làm bài d</a:t>
            </a:r>
            <a:r>
              <a:rPr lang="vi-VN" sz="2800" dirty="0">
                <a:latin typeface="Times New Roman" pitchFamily="18" charset="0"/>
                <a:cs typeface="Times New Roman" pitchFamily="18" charset="0"/>
              </a:rPr>
              <a:t>ư</a:t>
            </a:r>
            <a:r>
              <a:rPr lang="en-US" sz="2800" dirty="0">
                <a:latin typeface="Times New Roman" pitchFamily="18" charset="0"/>
                <a:cs typeface="Times New Roman" pitchFamily="18" charset="0"/>
              </a:rPr>
              <a:t>ới bất kỳ hình thức nào.</a:t>
            </a:r>
          </a:p>
          <a:p>
            <a:pPr marL="514350" indent="-514350" algn="just" eaLnBrk="1" hangingPunct="1">
              <a:spcBef>
                <a:spcPct val="20000"/>
              </a:spcBef>
              <a:spcAft>
                <a:spcPts val="600"/>
              </a:spcAft>
              <a:buClr>
                <a:srgbClr val="9900CC"/>
              </a:buClr>
              <a:buFont typeface="+mj-lt"/>
              <a:buAutoNum type="arabicPeriod"/>
              <a:defRPr/>
            </a:pPr>
            <a:r>
              <a:rPr lang="en-US" sz="2800" dirty="0">
                <a:latin typeface="Times New Roman" pitchFamily="18" charset="0"/>
                <a:cs typeface="Times New Roman" pitchFamily="18" charset="0"/>
              </a:rPr>
              <a:t>Không </a:t>
            </a:r>
            <a:r>
              <a:rPr lang="vi-VN" sz="2800" dirty="0">
                <a:latin typeface="Times New Roman" pitchFamily="18" charset="0"/>
                <a:cs typeface="Times New Roman" pitchFamily="18" charset="0"/>
              </a:rPr>
              <a:t>đư</a:t>
            </a:r>
            <a:r>
              <a:rPr lang="en-US" sz="2800" dirty="0">
                <a:latin typeface="Times New Roman" pitchFamily="18" charset="0"/>
                <a:cs typeface="Times New Roman" pitchFamily="18" charset="0"/>
              </a:rPr>
              <a:t>ợc mang </a:t>
            </a:r>
            <a:r>
              <a:rPr lang="vi-VN" sz="2800" dirty="0">
                <a:latin typeface="Times New Roman" pitchFamily="18" charset="0"/>
                <a:cs typeface="Times New Roman" pitchFamily="18" charset="0"/>
              </a:rPr>
              <a:t>đ</a:t>
            </a:r>
            <a:r>
              <a:rPr lang="en-US" sz="2800" dirty="0">
                <a:latin typeface="Times New Roman" pitchFamily="18" charset="0"/>
                <a:cs typeface="Times New Roman" pitchFamily="18" charset="0"/>
              </a:rPr>
              <a:t>iện thoại di </a:t>
            </a:r>
            <a:r>
              <a:rPr lang="vi-VN" sz="2800" dirty="0">
                <a:latin typeface="Times New Roman" pitchFamily="18" charset="0"/>
                <a:cs typeface="Times New Roman" pitchFamily="18" charset="0"/>
              </a:rPr>
              <a:t>đ</a:t>
            </a:r>
            <a:r>
              <a:rPr lang="en-US" sz="2800" dirty="0">
                <a:latin typeface="Times New Roman" pitchFamily="18" charset="0"/>
                <a:cs typeface="Times New Roman" pitchFamily="18" charset="0"/>
              </a:rPr>
              <a:t>ộng trong khi làm nhiệm vụ.</a:t>
            </a:r>
          </a:p>
          <a:p>
            <a:pPr marL="514350" indent="-514350" algn="just" eaLnBrk="1" hangingPunct="1">
              <a:spcBef>
                <a:spcPct val="20000"/>
              </a:spcBef>
              <a:spcAft>
                <a:spcPts val="600"/>
              </a:spcAft>
              <a:buClr>
                <a:srgbClr val="9900CC"/>
              </a:buClr>
              <a:buFont typeface="+mj-lt"/>
              <a:buAutoNum type="arabicPeriod"/>
              <a:defRPr/>
            </a:pPr>
            <a:r>
              <a:rPr lang="en-US" sz="2800" dirty="0">
                <a:latin typeface="Times New Roman" pitchFamily="18" charset="0"/>
                <a:cs typeface="Times New Roman" pitchFamily="18" charset="0"/>
              </a:rPr>
              <a:t>Không </a:t>
            </a:r>
            <a:r>
              <a:rPr lang="vi-VN" sz="2800" dirty="0">
                <a:latin typeface="Times New Roman" pitchFamily="18" charset="0"/>
                <a:cs typeface="Times New Roman" pitchFamily="18" charset="0"/>
              </a:rPr>
              <a:t>đ</a:t>
            </a:r>
            <a:r>
              <a:rPr lang="en-US" sz="2800" dirty="0">
                <a:latin typeface="Times New Roman" pitchFamily="18" charset="0"/>
                <a:cs typeface="Times New Roman" pitchFamily="18" charset="0"/>
              </a:rPr>
              <a:t>ể thí sinh mang tài liệu vào phòng thi.</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4027</Words>
  <Application>Microsoft Office PowerPoint</Application>
  <PresentationFormat>On-screen Show (4:3)</PresentationFormat>
  <Paragraphs>242</Paragraphs>
  <Slides>43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Times New Roman</vt:lpstr>
      <vt:lpstr>Wingdings</vt:lpstr>
      <vt:lpstr>Office Theme</vt:lpstr>
      <vt:lpstr>PowerPoint Presentation</vt:lpstr>
      <vt:lpstr>NỘI DUNG TẬP HUẤN</vt:lpstr>
      <vt:lpstr>PowerPoint Presentation</vt:lpstr>
      <vt:lpstr>PowerPoint Presentation</vt:lpstr>
      <vt:lpstr>2. Trách nhiệm của ban coi thi Tổ chức, nhiệm vụ và quyền hạn của Ban Coi thi</vt:lpstr>
      <vt:lpstr>               Trách nhiệm của thư ký điểm thi   Giúp trưởng điểm hoàn thành  - Nhận vật tư thi - Dán danh sách phòng thi - Giúp điểm trưởng phân công cán bộ coi thi từng buổi thi - Tập hợp, kiểm tra đối chiếu đính chính sai sót - Thu đề thi thừa - Thu đủ bài thi và các giấy tờ liên quan đúng theo quy định (kiểm tra chữ ký của cán bộ coi thi, thí sinh, bài thi, tờ giấy thi) sau mỗi buổi thi - Tổng hợp tình hình thi của mỗi buổi thi - Giúp Trưởng điểm nộp bài về kho bài     </vt:lpstr>
      <vt:lpstr>  3. Trách nhiệm của cán bộ coi thi   Điều 24: Trách nhiệm của cán bộ coi thi và các thành viên khác trong ban coi thi.     </vt:lpstr>
      <vt:lpstr>PowerPoint Presentation</vt:lpstr>
      <vt:lpstr>PowerPoint Presentation</vt:lpstr>
      <vt:lpstr>Trong các buổi thi </vt:lpstr>
      <vt:lpstr>Trong các buổi thi (tiếp)</vt:lpstr>
      <vt:lpstr>Trong các buổi thi (tiếp)</vt:lpstr>
      <vt:lpstr>Khi thí sinh bắt đầu làm bài</vt:lpstr>
      <vt:lpstr>Trong giờ thí sinh làm bài</vt:lpstr>
      <vt:lpstr>Trong giờ thí sinh làm bài (tiếp)</vt:lpstr>
      <vt:lpstr>Trong giờ thí sinh làm bài (tiếp)</vt:lpstr>
      <vt:lpstr>Khi có hiệu lệnh kết thúc buổi thi</vt:lpstr>
      <vt:lpstr>Sau khi thu bài thi</vt:lpstr>
      <vt:lpstr>Sau khi bàn giao xong bài thi</vt:lpstr>
      <vt:lpstr>4. Cán bộ giám sát phòng thi và bảo vệ: 4.1.Cán bộ giám sát phòng thi</vt:lpstr>
      <vt:lpstr>4. Cán bộ giám sát phòng thi và bảo vệ:  4.2.Trật tự viên, công an  </vt:lpstr>
      <vt:lpstr> 5. Trách nhiệm của cán bộ y tế</vt:lpstr>
      <vt:lpstr>6.Trách nhiệm của thí sinh Điều 25: Trách nhiệm của thí  sinh trong kỳ thi</vt:lpstr>
      <vt:lpstr>PowerPoint Presentation</vt:lpstr>
      <vt:lpstr>PowerPoint Presentation</vt:lpstr>
      <vt:lpstr>PowerPoint Presentation</vt:lpstr>
      <vt:lpstr>PowerPoint Presentation</vt:lpstr>
      <vt:lpstr>7. Xử lý cán bộ vi phạm quy chế Điều 40: Xử lý cán bộ tuyển sinh vi phạm qui chế </vt:lpstr>
      <vt:lpstr>7. Xử lý cán bộ vi phạm quy chế Điều 40: Xử lý cán bộ tuyển sinh vi phạm qui chế </vt:lpstr>
      <vt:lpstr>7. Xử lý cán bộ vi phạm quy chế Điều 40: Xử lý cán bộ tuyển sinh vi phạm qui chế </vt:lpstr>
      <vt:lpstr>7. Xử lý cán bộ vi phạm quy chế Điều 40: Xử lý cán bộ tuyển sinh vi phạm qui chế </vt:lpstr>
      <vt:lpstr>7. Xử lý cán bộ vi phạm quy chế Điều 40: Xử lý cán bộ tuyển sinh vi phạm qui chế </vt:lpstr>
      <vt:lpstr>7. Xử lý cán bộ vi phạm quy chế Điều 40: Xử lý cán bộ tuyển sinh vi phạm qui chế </vt:lpstr>
      <vt:lpstr>8. Xử lý thí sinh dự thi vi phạm quy chế </vt:lpstr>
      <vt:lpstr>8. Xử lý thí sinh dự thi vi phạm quy chế</vt:lpstr>
      <vt:lpstr>8. Xử lý thí sinh dự thi vi phạm quy chế</vt:lpstr>
      <vt:lpstr>8. Xử lý thí sinh dự thi vi phạm quy chế</vt:lpstr>
      <vt:lpstr>8. Xử lý thí sinh dự thi vi phạm quy chế</vt:lpstr>
      <vt:lpstr>8. Xử lý thí sinh dự thi vi phạm quy chế</vt:lpstr>
      <vt:lpstr>8. Xử lý thí sinh dự thi vi phạm quy chế</vt:lpstr>
      <vt:lpstr>LỊCH THI</vt:lpstr>
      <vt:lpstr>ThờI gian biểu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TT Tin hoc AP</dc:creator>
  <cp:lastModifiedBy>Admin</cp:lastModifiedBy>
  <cp:revision>55</cp:revision>
  <dcterms:created xsi:type="dcterms:W3CDTF">2015-09-12T01:21:36Z</dcterms:created>
  <dcterms:modified xsi:type="dcterms:W3CDTF">2017-11-01T09:04:38Z</dcterms:modified>
</cp:coreProperties>
</file>